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368" r:id="rId3"/>
    <p:sldId id="257" r:id="rId4"/>
    <p:sldId id="258" r:id="rId5"/>
    <p:sldId id="259" r:id="rId6"/>
    <p:sldId id="260" r:id="rId7"/>
    <p:sldId id="261" r:id="rId8"/>
    <p:sldId id="262" r:id="rId9"/>
    <p:sldId id="263" r:id="rId10"/>
    <p:sldId id="264" r:id="rId11"/>
    <p:sldId id="265" r:id="rId12"/>
    <p:sldId id="330" r:id="rId13"/>
    <p:sldId id="415" r:id="rId14"/>
    <p:sldId id="416" r:id="rId15"/>
    <p:sldId id="332" r:id="rId16"/>
    <p:sldId id="333" r:id="rId17"/>
    <p:sldId id="417" r:id="rId18"/>
    <p:sldId id="367" r:id="rId19"/>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3A17345-9ABA-1898-853B-5A23E3BA23F0}" name="SW" initials="SW" userId="SW"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1D09"/>
    <a:srgbClr val="570100"/>
    <a:srgbClr val="E0DCDD"/>
    <a:srgbClr val="7C6D72"/>
    <a:srgbClr val="C9DCFF"/>
    <a:srgbClr val="F1F1E5"/>
    <a:srgbClr val="570000"/>
    <a:srgbClr val="E5EEFF"/>
    <a:srgbClr val="9900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19" autoAdjust="0"/>
    <p:restoredTop sz="88324" autoAdjust="0"/>
  </p:normalViewPr>
  <p:slideViewPr>
    <p:cSldViewPr snapToGrid="0">
      <p:cViewPr varScale="1">
        <p:scale>
          <a:sx n="69" d="100"/>
          <a:sy n="69" d="100"/>
        </p:scale>
        <p:origin x="216" y="896"/>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58610D-4491-44E6-8465-C1A84F6B39E3}"/>
              </a:ext>
            </a:extLst>
          </p:cNvPr>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845628F-C345-4FAC-BF16-7012ED163E49}"/>
              </a:ext>
            </a:extLst>
          </p:cNvPr>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142031A2-411D-462F-8324-72E711BF8BDF}" type="datetimeFigureOut">
              <a:rPr lang="en-US" smtClean="0"/>
              <a:t>7/29/22</a:t>
            </a:fld>
            <a:endParaRPr lang="en-US"/>
          </a:p>
        </p:txBody>
      </p:sp>
      <p:sp>
        <p:nvSpPr>
          <p:cNvPr id="4" name="Footer Placeholder 3">
            <a:extLst>
              <a:ext uri="{FF2B5EF4-FFF2-40B4-BE49-F238E27FC236}">
                <a16:creationId xmlns:a16="http://schemas.microsoft.com/office/drawing/2014/main" id="{EC4E3B0D-C648-4261-B5DD-357A4BD7A68D}"/>
              </a:ext>
            </a:extLst>
          </p:cNvPr>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D242078-2EEC-4834-B610-1554BCFA717D}"/>
              </a:ext>
            </a:extLst>
          </p:cNvPr>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838670D0-3581-4AE9-9DE5-F90B9F8649FA}" type="slidenum">
              <a:rPr lang="en-US" smtClean="0"/>
              <a:t>‹#›</a:t>
            </a:fld>
            <a:endParaRPr lang="en-US"/>
          </a:p>
        </p:txBody>
      </p:sp>
    </p:spTree>
    <p:extLst>
      <p:ext uri="{BB962C8B-B14F-4D97-AF65-F5344CB8AC3E}">
        <p14:creationId xmlns:p14="http://schemas.microsoft.com/office/powerpoint/2010/main" val="397899621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BCCBFFF5-A153-4049-838B-B3D358725CAA}" type="datetimeFigureOut">
              <a:rPr lang="en-US" smtClean="0"/>
              <a:t>7/29/22</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AC0457B-FCE3-834A-B569-25EC9BB7B619}" type="slidenum">
              <a:rPr lang="en-US" smtClean="0"/>
              <a:t>‹#›</a:t>
            </a:fld>
            <a:endParaRPr lang="en-US"/>
          </a:p>
        </p:txBody>
      </p:sp>
    </p:spTree>
    <p:extLst>
      <p:ext uri="{BB962C8B-B14F-4D97-AF65-F5344CB8AC3E}">
        <p14:creationId xmlns:p14="http://schemas.microsoft.com/office/powerpoint/2010/main" val="138355665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12</a:t>
            </a:fld>
            <a:endParaRPr lang="en-US"/>
          </a:p>
        </p:txBody>
      </p:sp>
      <p:sp>
        <p:nvSpPr>
          <p:cNvPr id="5" name="Footer Placeholder 4">
            <a:extLst>
              <a:ext uri="{FF2B5EF4-FFF2-40B4-BE49-F238E27FC236}">
                <a16:creationId xmlns:a16="http://schemas.microsoft.com/office/drawing/2014/main" id="{46D6AE57-02FF-4999-8B51-C46B066D400F}"/>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391745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C0457B-FCE3-834A-B569-25EC9BB7B61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0CA59409-40B2-48D8-B0A0-80CF1D91DC50}"/>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802010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C0457B-FCE3-834A-B569-25EC9BB7B61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BFDEA86B-32C1-451C-91E2-8888DA4F5140}"/>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752210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15</a:t>
            </a:fld>
            <a:endParaRPr lang="en-US"/>
          </a:p>
        </p:txBody>
      </p:sp>
      <p:sp>
        <p:nvSpPr>
          <p:cNvPr id="5" name="Footer Placeholder 4">
            <a:extLst>
              <a:ext uri="{FF2B5EF4-FFF2-40B4-BE49-F238E27FC236}">
                <a16:creationId xmlns:a16="http://schemas.microsoft.com/office/drawing/2014/main" id="{F88D828B-E69F-49F3-9FB8-A650024ABD4F}"/>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924016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0457B-FCE3-834A-B569-25EC9BB7B619}" type="slidenum">
              <a:rPr lang="en-US" smtClean="0"/>
              <a:t>16</a:t>
            </a:fld>
            <a:endParaRPr lang="en-US"/>
          </a:p>
        </p:txBody>
      </p:sp>
      <p:sp>
        <p:nvSpPr>
          <p:cNvPr id="5" name="Footer Placeholder 4">
            <a:extLst>
              <a:ext uri="{FF2B5EF4-FFF2-40B4-BE49-F238E27FC236}">
                <a16:creationId xmlns:a16="http://schemas.microsoft.com/office/drawing/2014/main" id="{774267EB-7934-40B9-8FD6-5F3A7E9F071A}"/>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4245866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AC0457B-FCE3-834A-B569-25EC9BB7B61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a:extLst>
              <a:ext uri="{FF2B5EF4-FFF2-40B4-BE49-F238E27FC236}">
                <a16:creationId xmlns:a16="http://schemas.microsoft.com/office/drawing/2014/main" id="{4CD1BF98-F2EA-4827-8DC9-64F9D377D314}"/>
              </a:ext>
            </a:extLst>
          </p:cNvPr>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547929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5815" y="521892"/>
            <a:ext cx="11172092" cy="2926080"/>
          </a:xfrm>
          <a:prstGeom prst="rect">
            <a:avLst/>
          </a:prstGeom>
          <a:effectLst>
            <a:outerShdw blurRad="50800" dist="38100" dir="2700000" algn="tl" rotWithShape="0">
              <a:prstClr val="black">
                <a:alpha val="40000"/>
              </a:prstClr>
            </a:outerShdw>
          </a:effectLst>
        </p:spPr>
        <p:txBody>
          <a:bodyPr anchor="b">
            <a:normAutofit/>
          </a:bodyPr>
          <a:lstStyle>
            <a:lvl1pPr algn="ctr">
              <a:lnSpc>
                <a:spcPct val="85000"/>
              </a:lnSpc>
              <a:defRPr sz="7200" b="1" cap="small" baseline="0">
                <a:solidFill>
                  <a:srgbClr val="570100"/>
                </a:solidFill>
                <a:latin typeface="Century Gothic" panose="020B0502020202020204" pitchFamily="34" charset="0"/>
                <a:cs typeface="Times New Roman" panose="02020603050405020304" pitchFamily="18" charset="0"/>
              </a:defRPr>
            </a:lvl1pPr>
          </a:lstStyle>
          <a:p>
            <a:r>
              <a:rPr lang="en-US" dirty="0"/>
              <a:t>Click to edit Master title style</a:t>
            </a:r>
          </a:p>
        </p:txBody>
      </p:sp>
      <p:sp>
        <p:nvSpPr>
          <p:cNvPr id="3" name="Subtitle 2"/>
          <p:cNvSpPr>
            <a:spLocks noGrp="1"/>
          </p:cNvSpPr>
          <p:nvPr>
            <p:ph type="subTitle" idx="1"/>
          </p:nvPr>
        </p:nvSpPr>
        <p:spPr>
          <a:xfrm>
            <a:off x="1709531" y="3957565"/>
            <a:ext cx="8767860" cy="1388165"/>
          </a:xfrm>
          <a:prstGeom prst="rect">
            <a:avLst/>
          </a:prstGeom>
        </p:spPr>
        <p:txBody>
          <a:bodyPr>
            <a:normAutofit/>
          </a:bodyPr>
          <a:lstStyle>
            <a:lvl1pPr marL="0" indent="0" algn="ctr">
              <a:buNone/>
              <a:defRPr sz="3000">
                <a:solidFill>
                  <a:schemeClr val="tx1"/>
                </a:solidFill>
                <a:latin typeface="Century Gothic" panose="020B0502020202020204" pitchFamily="34" charset="0"/>
              </a:defRPr>
            </a:lvl1pPr>
            <a:lvl2pPr marL="457189" indent="0" algn="ctr">
              <a:buNone/>
              <a:defRPr sz="2200"/>
            </a:lvl2pPr>
            <a:lvl3pPr marL="914377" indent="0" algn="ctr">
              <a:buNone/>
              <a:defRPr sz="22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solidFill>
                  <a:schemeClr val="bg2">
                    <a:lumMod val="20000"/>
                    <a:lumOff val="80000"/>
                  </a:schemeClr>
                </a:solidFill>
                <a:latin typeface="Times New Roman" panose="02020603050405020304" pitchFamily="18" charset="0"/>
                <a:cs typeface="Times New Roman" panose="02020603050405020304" pitchFamily="18" charset="0"/>
              </a:defRPr>
            </a:lvl1pPr>
          </a:lstStyle>
          <a:p>
            <a:fld id="{C2926BDF-0A3D-4892-9CBE-21B5FA37E613}" type="slidenum">
              <a:rPr lang="en-US" smtClean="0"/>
              <a:pPr/>
              <a:t>‹#›</a:t>
            </a:fld>
            <a:endParaRPr lang="en-US" dirty="0"/>
          </a:p>
        </p:txBody>
      </p:sp>
      <p:cxnSp>
        <p:nvCxnSpPr>
          <p:cNvPr id="8" name="Straight Connector 7"/>
          <p:cNvCxnSpPr/>
          <p:nvPr/>
        </p:nvCxnSpPr>
        <p:spPr>
          <a:xfrm>
            <a:off x="1978665" y="3447178"/>
            <a:ext cx="8229601" cy="0"/>
          </a:xfrm>
          <a:prstGeom prst="line">
            <a:avLst/>
          </a:prstGeom>
          <a:ln w="28575" cmpd="sng">
            <a:solidFill>
              <a:srgbClr val="7C6D7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343DBCDC-43F6-4FA7-91E8-E176ACE37978}"/>
              </a:ext>
            </a:extLst>
          </p:cNvPr>
          <p:cNvPicPr>
            <a:picLocks noChangeAspect="1"/>
          </p:cNvPicPr>
          <p:nvPr userDrawn="1"/>
        </p:nvPicPr>
        <p:blipFill>
          <a:blip r:embed="rId2"/>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1928924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2926BDF-0A3D-4892-9CBE-21B5FA37E613}" type="slidenum">
              <a:rPr lang="en-US" smtClean="0"/>
              <a:t>‹#›</a:t>
            </a:fld>
            <a:endParaRPr lang="en-US"/>
          </a:p>
        </p:txBody>
      </p:sp>
      <p:sp>
        <p:nvSpPr>
          <p:cNvPr id="5" name="Title Placeholder 1">
            <a:extLst>
              <a:ext uri="{FF2B5EF4-FFF2-40B4-BE49-F238E27FC236}">
                <a16:creationId xmlns:a16="http://schemas.microsoft.com/office/drawing/2014/main" id="{FE8BE315-2090-4ECE-B622-C109AD23D3FD}"/>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
        <p:nvSpPr>
          <p:cNvPr id="7" name="Text Placeholder 2">
            <a:extLst>
              <a:ext uri="{FF2B5EF4-FFF2-40B4-BE49-F238E27FC236}">
                <a16:creationId xmlns:a16="http://schemas.microsoft.com/office/drawing/2014/main" id="{E8952FF0-6B5B-427D-9C98-B741F77BE6DF}"/>
              </a:ext>
            </a:extLst>
          </p:cNvPr>
          <p:cNvSpPr>
            <a:spLocks noGrp="1"/>
          </p:cNvSpPr>
          <p:nvPr>
            <p:ph idx="1"/>
          </p:nvPr>
        </p:nvSpPr>
        <p:spPr>
          <a:xfrm>
            <a:off x="1166009" y="1850366"/>
            <a:ext cx="9872871" cy="4038600"/>
          </a:xfrm>
          <a:prstGeom prst="rect">
            <a:avLst/>
          </a:prstGeom>
        </p:spPr>
        <p:txBody>
          <a:bodyPr vert="horz" lIns="91440" tIns="45720" rIns="91440" bIns="45720" rtlCol="0">
            <a:normAutofit/>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65206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1168350" y="1852439"/>
            <a:ext cx="4754880" cy="4041648"/>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
        <p:nvSpPr>
          <p:cNvPr id="9" name="Content Placeholder 2">
            <a:extLst>
              <a:ext uri="{FF2B5EF4-FFF2-40B4-BE49-F238E27FC236}">
                <a16:creationId xmlns:a16="http://schemas.microsoft.com/office/drawing/2014/main" id="{2490A181-00BA-430B-94C1-40D8EF3F083B}"/>
              </a:ext>
            </a:extLst>
          </p:cNvPr>
          <p:cNvSpPr>
            <a:spLocks noGrp="1"/>
          </p:cNvSpPr>
          <p:nvPr>
            <p:ph sz="half" idx="13" hasCustomPrompt="1"/>
          </p:nvPr>
        </p:nvSpPr>
        <p:spPr>
          <a:xfrm>
            <a:off x="6283260" y="1852439"/>
            <a:ext cx="4754880" cy="4041648"/>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30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6" name="Title Placeholder 1">
            <a:extLst>
              <a:ext uri="{FF2B5EF4-FFF2-40B4-BE49-F238E27FC236}">
                <a16:creationId xmlns:a16="http://schemas.microsoft.com/office/drawing/2014/main" id="{E45B386D-ACC5-469E-901D-58A266A457AF}"/>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293610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69419" y="1846698"/>
            <a:ext cx="4754880" cy="640080"/>
          </a:xfrm>
          <a:prstGeom prst="rect">
            <a:avLst/>
          </a:prstGeom>
          <a:solidFill>
            <a:srgbClr val="7C6D72"/>
          </a:solidFill>
          <a:ln w="6350">
            <a:solidFill>
              <a:schemeClr val="tx1"/>
            </a:solidFill>
          </a:ln>
        </p:spPr>
        <p:txBody>
          <a:bodyPr anchor="ctr">
            <a:normAutofit/>
          </a:bodyPr>
          <a:lstStyle>
            <a:lvl1pPr marL="0" indent="0" algn="ctr">
              <a:spcBef>
                <a:spcPts val="0"/>
              </a:spcBef>
              <a:buNone/>
              <a:defRPr sz="3000" b="0">
                <a:solidFill>
                  <a:schemeClr val="bg1"/>
                </a:solidFill>
                <a:latin typeface="Century Gothic" panose="020B0502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4" name="Content Placeholder 3"/>
          <p:cNvSpPr>
            <a:spLocks noGrp="1"/>
          </p:cNvSpPr>
          <p:nvPr>
            <p:ph sz="half" idx="2" hasCustomPrompt="1"/>
          </p:nvPr>
        </p:nvSpPr>
        <p:spPr>
          <a:xfrm>
            <a:off x="1169419" y="2540000"/>
            <a:ext cx="4754880" cy="3350840"/>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6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4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2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0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5" name="Text Placeholder 4"/>
          <p:cNvSpPr>
            <a:spLocks noGrp="1"/>
          </p:cNvSpPr>
          <p:nvPr>
            <p:ph type="body" sz="quarter" idx="3"/>
          </p:nvPr>
        </p:nvSpPr>
        <p:spPr>
          <a:xfrm>
            <a:off x="6278226" y="1853272"/>
            <a:ext cx="4754880" cy="640080"/>
          </a:xfrm>
          <a:prstGeom prst="rect">
            <a:avLst/>
          </a:prstGeom>
          <a:solidFill>
            <a:srgbClr val="7C6D72"/>
          </a:solidFill>
          <a:ln w="6350">
            <a:solidFill>
              <a:schemeClr val="tx1"/>
            </a:solidFill>
          </a:ln>
        </p:spPr>
        <p:txBody>
          <a:bodyPr anchor="ctr">
            <a:normAutofit/>
          </a:bodyPr>
          <a:lstStyle>
            <a:lvl1pPr marL="0" indent="0" algn="ctr">
              <a:spcBef>
                <a:spcPts val="0"/>
              </a:spcBef>
              <a:buNone/>
              <a:defRPr sz="3000" b="0">
                <a:solidFill>
                  <a:schemeClr val="bg1"/>
                </a:solidFill>
                <a:latin typeface="Century Gothic" panose="020B050202020202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9" name="Slide Number Placeholder 8"/>
          <p:cNvSpPr>
            <a:spLocks noGrp="1"/>
          </p:cNvSpPr>
          <p:nvPr>
            <p:ph type="sldNum" sz="quarter" idx="12"/>
          </p:nvPr>
        </p:nvSpPr>
        <p:spPr/>
        <p:txBody>
          <a:bodyPr/>
          <a:lstStyle/>
          <a:p>
            <a:fld id="{C2926BDF-0A3D-4892-9CBE-21B5FA37E613}" type="slidenum">
              <a:rPr lang="en-US" smtClean="0"/>
              <a:t>‹#›</a:t>
            </a:fld>
            <a:endParaRPr lang="en-US"/>
          </a:p>
        </p:txBody>
      </p:sp>
      <p:sp>
        <p:nvSpPr>
          <p:cNvPr id="11" name="Content Placeholder 3">
            <a:extLst>
              <a:ext uri="{FF2B5EF4-FFF2-40B4-BE49-F238E27FC236}">
                <a16:creationId xmlns:a16="http://schemas.microsoft.com/office/drawing/2014/main" id="{C23A0ACF-C723-4F59-9DE6-0EB245690727}"/>
              </a:ext>
            </a:extLst>
          </p:cNvPr>
          <p:cNvSpPr>
            <a:spLocks noGrp="1"/>
          </p:cNvSpPr>
          <p:nvPr>
            <p:ph sz="half" idx="14" hasCustomPrompt="1"/>
          </p:nvPr>
        </p:nvSpPr>
        <p:spPr>
          <a:xfrm>
            <a:off x="6278226" y="2540000"/>
            <a:ext cx="4754880" cy="3350840"/>
          </a:xfrm>
          <a:prstGeom prst="rect">
            <a:avLst/>
          </a:prstGeom>
          <a:solidFill>
            <a:srgbClr val="E0DCDD"/>
          </a:solidFill>
          <a:ln w="6350">
            <a:solidFill>
              <a:schemeClr val="tx1"/>
            </a:solidFill>
          </a:ln>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2800">
                <a:solidFill>
                  <a:schemeClr val="tx1"/>
                </a:solidFill>
                <a:latin typeface="Century Gothic" panose="020B0502020202020204" pitchFamily="34" charset="0"/>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600">
                <a:solidFill>
                  <a:schemeClr val="tx1"/>
                </a:solidFill>
                <a:latin typeface="Century Gothic" panose="020B0502020202020204" pitchFamily="34" charset="0"/>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400">
                <a:solidFill>
                  <a:schemeClr val="tx1"/>
                </a:solidFill>
                <a:latin typeface="Century Gothic" panose="020B0502020202020204" pitchFamily="34" charset="0"/>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200">
                <a:solidFill>
                  <a:schemeClr val="tx1"/>
                </a:solidFill>
                <a:latin typeface="Century Gothic" panose="020B0502020202020204" pitchFamily="34" charset="0"/>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000">
                <a:solidFill>
                  <a:schemeClr val="tx1"/>
                </a:solidFill>
                <a:latin typeface="Century Gothic" panose="020B0502020202020204" pitchFamily="34" charset="0"/>
              </a:defRPr>
            </a:lvl5pPr>
            <a:lvl6pPr>
              <a:defRPr sz="1600"/>
            </a:lvl6pPr>
            <a:lvl7pPr>
              <a:defRPr sz="1600"/>
            </a:lvl7pPr>
            <a:lvl8pPr>
              <a:defRPr sz="1600"/>
            </a:lvl8pPr>
            <a:lvl9pPr>
              <a:defRPr sz="16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8" name="Title Placeholder 1">
            <a:extLst>
              <a:ext uri="{FF2B5EF4-FFF2-40B4-BE49-F238E27FC236}">
                <a16:creationId xmlns:a16="http://schemas.microsoft.com/office/drawing/2014/main" id="{403F1962-7827-4B15-A3E6-02AD2870170F}"/>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1235389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2926BDF-0A3D-4892-9CBE-21B5FA37E613}" type="slidenum">
              <a:rPr lang="en-US" smtClean="0"/>
              <a:t>‹#›</a:t>
            </a:fld>
            <a:endParaRPr lang="en-US"/>
          </a:p>
        </p:txBody>
      </p:sp>
      <p:sp>
        <p:nvSpPr>
          <p:cNvPr id="7" name="Title Placeholder 1">
            <a:extLst>
              <a:ext uri="{FF2B5EF4-FFF2-40B4-BE49-F238E27FC236}">
                <a16:creationId xmlns:a16="http://schemas.microsoft.com/office/drawing/2014/main" id="{802876FD-EDC2-484C-8354-2DD44E2192FB}"/>
              </a:ext>
            </a:extLst>
          </p:cNvPr>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defRPr>
                <a:latin typeface="Century Gothic" panose="020B0502020202020204" pitchFamily="34" charset="0"/>
              </a:defRPr>
            </a:lvl1pPr>
          </a:lstStyle>
          <a:p>
            <a:r>
              <a:rPr lang="en-US" dirty="0"/>
              <a:t>Click to edit Master title style</a:t>
            </a:r>
          </a:p>
        </p:txBody>
      </p:sp>
    </p:spTree>
    <p:extLst>
      <p:ext uri="{BB962C8B-B14F-4D97-AF65-F5344CB8AC3E}">
        <p14:creationId xmlns:p14="http://schemas.microsoft.com/office/powerpoint/2010/main" val="416508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1356514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a:prstGeom prst="rect">
            <a:avLst/>
          </a:prstGeom>
        </p:spPr>
        <p:txBody>
          <a:bodyPr anchor="b">
            <a:noAutofit/>
          </a:bodyPr>
          <a:lstStyle>
            <a:lvl1pPr>
              <a:lnSpc>
                <a:spcPct val="90000"/>
              </a:lnSpc>
              <a:defRPr sz="4000" b="0">
                <a:solidFill>
                  <a:srgbClr val="570100"/>
                </a:solidFill>
              </a:defRPr>
            </a:lvl1pPr>
          </a:lstStyle>
          <a:p>
            <a:r>
              <a:rPr lang="en-US" dirty="0"/>
              <a:t>Click to edit Master title style</a:t>
            </a:r>
          </a:p>
        </p:txBody>
      </p:sp>
      <p:sp>
        <p:nvSpPr>
          <p:cNvPr id="3" name="Content Placeholder 2"/>
          <p:cNvSpPr>
            <a:spLocks noGrp="1"/>
          </p:cNvSpPr>
          <p:nvPr>
            <p:ph idx="1" hasCustomPrompt="1"/>
          </p:nvPr>
        </p:nvSpPr>
        <p:spPr>
          <a:xfrm>
            <a:off x="5852159" y="1097280"/>
            <a:ext cx="5186721" cy="4754880"/>
          </a:xfrm>
          <a:prstGeom prst="rect">
            <a:avLst/>
          </a:prstGeom>
        </p:spPr>
        <p:txBody>
          <a:bodyPr/>
          <a:lstStyle>
            <a:lvl1pPr marL="4572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sz="3000">
                <a:solidFill>
                  <a:schemeClr val="tx1"/>
                </a:solidFill>
              </a:defRPr>
            </a:lvl1pPr>
            <a:lvl2pPr marL="9144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sz="2800">
                <a:solidFill>
                  <a:schemeClr val="tx1"/>
                </a:solidFill>
              </a:defRPr>
            </a:lvl2pPr>
            <a:lvl3pPr marL="1371600" marR="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sz="2600">
                <a:solidFill>
                  <a:schemeClr val="tx1"/>
                </a:solidFill>
              </a:defRPr>
            </a:lvl3pPr>
            <a:lvl4pPr marL="1828800" marR="0"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sz="2400">
                <a:solidFill>
                  <a:schemeClr val="tx1"/>
                </a:solidFill>
              </a:defRPr>
            </a:lvl4pPr>
            <a:lvl5pPr marL="2286000" marR="0"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sz="2200">
                <a:solidFill>
                  <a:schemeClr val="tx1"/>
                </a:solidFill>
              </a:defRPr>
            </a:lvl5pPr>
            <a:lvl6pPr>
              <a:defRPr sz="2000"/>
            </a:lvl6pPr>
            <a:lvl7pPr>
              <a:defRPr sz="2000"/>
            </a:lvl7pPr>
            <a:lvl8pPr>
              <a:defRPr sz="2000"/>
            </a:lvl8pPr>
            <a:lvl9pPr>
              <a:defRPr sz="2000"/>
            </a:lvl9pPr>
          </a:lstStyle>
          <a:p>
            <a:pPr marL="457200" marR="0" lvl="0"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Ø"/>
              <a:tabLst/>
              <a:defRPr/>
            </a:pPr>
            <a:r>
              <a:rPr kumimoji="0" lang="en-US" sz="3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Edit Master text styles</a:t>
            </a:r>
          </a:p>
          <a:p>
            <a:pPr marL="914400" marR="0" lvl="1"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
              <a:tabLst/>
              <a:defRPr/>
            </a:pPr>
            <a:r>
              <a:rPr kumimoji="0" lang="en-US" sz="2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Second level</a:t>
            </a:r>
          </a:p>
          <a:p>
            <a:pPr marL="1371600" marR="0" lvl="2" indent="-45720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Char char="ü"/>
              <a:tabLst/>
              <a:defRPr/>
            </a:pPr>
            <a:r>
              <a:rPr kumimoji="0" lang="en-US" sz="2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Third level</a:t>
            </a:r>
          </a:p>
          <a:p>
            <a:pPr marL="1828800" marR="0" lvl="3" indent="-457200" algn="l" defTabSz="914377" rtl="0" eaLnBrk="1" fontAlgn="auto" latinLnBrk="0" hangingPunct="1">
              <a:lnSpc>
                <a:spcPct val="100000"/>
              </a:lnSpc>
              <a:spcBef>
                <a:spcPts val="300"/>
              </a:spcBef>
              <a:spcAft>
                <a:spcPts val="300"/>
              </a:spcAft>
              <a:buClr>
                <a:srgbClr val="570100"/>
              </a:buClr>
              <a:buSzPct val="80000"/>
              <a:buFont typeface="Courier New" panose="02070309020205020404" pitchFamily="49" charset="0"/>
              <a:buChar char="o"/>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Fourth level</a:t>
            </a:r>
          </a:p>
          <a:p>
            <a:pPr marL="2286000" marR="0" lvl="4" indent="-457200" algn="l" defTabSz="914377" rtl="0" eaLnBrk="1" fontAlgn="auto" latinLnBrk="0" hangingPunct="1">
              <a:lnSpc>
                <a:spcPct val="100000"/>
              </a:lnSpc>
              <a:spcBef>
                <a:spcPts val="300"/>
              </a:spcBef>
              <a:spcAft>
                <a:spcPts val="300"/>
              </a:spcAft>
              <a:buClr>
                <a:srgbClr val="570100"/>
              </a:buClr>
              <a:buSzPct val="80000"/>
              <a:buFont typeface="Corbel" pitchFamily="34" charset="0"/>
              <a:buChar char="•"/>
              <a:tabLst/>
              <a:defRPr/>
            </a:pPr>
            <a:r>
              <a:rPr kumimoji="0" lang="en-US" sz="2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Fifth level</a:t>
            </a:r>
          </a:p>
        </p:txBody>
      </p:sp>
      <p:sp>
        <p:nvSpPr>
          <p:cNvPr id="4" name="Text Placeholder 3"/>
          <p:cNvSpPr>
            <a:spLocks noGrp="1"/>
          </p:cNvSpPr>
          <p:nvPr>
            <p:ph type="body" sz="half" idx="2"/>
          </p:nvPr>
        </p:nvSpPr>
        <p:spPr>
          <a:xfrm>
            <a:off x="1143000" y="2834640"/>
            <a:ext cx="3931920" cy="3017520"/>
          </a:xfrm>
          <a:prstGeom prst="rect">
            <a:avLst/>
          </a:prstGeom>
        </p:spPr>
        <p:txBody>
          <a:bodyPr>
            <a:normAutofit/>
          </a:bodyPr>
          <a:lstStyle>
            <a:lvl1pPr marL="0" indent="0">
              <a:lnSpc>
                <a:spcPct val="100000"/>
              </a:lnSpc>
              <a:spcBef>
                <a:spcPts val="1000"/>
              </a:spcBef>
              <a:buNone/>
              <a:defRPr sz="2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293774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a:prstGeom prst="rect">
            <a:avLst/>
          </a:prstGeom>
        </p:spPr>
        <p:txBody>
          <a:bodyPr anchor="b">
            <a:noAutofit/>
          </a:bodyPr>
          <a:lstStyle>
            <a:lvl1pPr>
              <a:lnSpc>
                <a:spcPct val="90000"/>
              </a:lnSpc>
              <a:defRPr sz="4000" b="0">
                <a:solidFill>
                  <a:srgbClr val="570100"/>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97279"/>
            <a:ext cx="5635752" cy="4617721"/>
          </a:xfrm>
          <a:prstGeom prst="rect">
            <a:avLst/>
          </a:prstGeom>
        </p:spPr>
        <p:txBody>
          <a:bodyPr lIns="274320" tIns="182880" anchor="t">
            <a:normAutofit/>
          </a:bodyPr>
          <a:lstStyle>
            <a:lvl1pPr marL="0" indent="0">
              <a:buNone/>
              <a:defRPr sz="2800">
                <a:solidFill>
                  <a:schemeClr val="tx1"/>
                </a:solidFill>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1143000" y="2834640"/>
            <a:ext cx="3931920" cy="2880360"/>
          </a:xfrm>
          <a:prstGeom prst="rect">
            <a:avLst/>
          </a:prstGeom>
        </p:spPr>
        <p:txBody>
          <a:bodyPr>
            <a:normAutofit/>
          </a:bodyPr>
          <a:lstStyle>
            <a:lvl1pPr marL="0" indent="0">
              <a:lnSpc>
                <a:spcPct val="100000"/>
              </a:lnSpc>
              <a:spcBef>
                <a:spcPts val="1000"/>
              </a:spcBef>
              <a:buNone/>
              <a:defRPr sz="28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Edit Master text styles</a:t>
            </a:r>
          </a:p>
        </p:txBody>
      </p:sp>
      <p:sp>
        <p:nvSpPr>
          <p:cNvPr id="7" name="Slide Number Placeholder 6"/>
          <p:cNvSpPr>
            <a:spLocks noGrp="1"/>
          </p:cNvSpPr>
          <p:nvPr>
            <p:ph type="sldNum" sz="quarter" idx="12"/>
          </p:nvPr>
        </p:nvSpPr>
        <p:spPr/>
        <p:txBody>
          <a:bodyPr/>
          <a:lstStyle/>
          <a:p>
            <a:fld id="{C2926BDF-0A3D-4892-9CBE-21B5FA37E613}" type="slidenum">
              <a:rPr lang="en-US" smtClean="0"/>
              <a:t>‹#›</a:t>
            </a:fld>
            <a:endParaRPr lang="en-US"/>
          </a:p>
        </p:txBody>
      </p:sp>
    </p:spTree>
    <p:extLst>
      <p:ext uri="{BB962C8B-B14F-4D97-AF65-F5344CB8AC3E}">
        <p14:creationId xmlns:p14="http://schemas.microsoft.com/office/powerpoint/2010/main" val="64016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C6FEF-6ADD-1745-8805-AC64976FBE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78ABF3-C4DB-164B-88D8-165D317D6F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1C3455-54EC-0C41-937A-7E95ACCF3FB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B30EC40A-5668-DB45-921E-01E323B67E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D082B-F134-4441-957B-DE9C9E09B680}"/>
              </a:ext>
            </a:extLst>
          </p:cNvPr>
          <p:cNvSpPr>
            <a:spLocks noGrp="1"/>
          </p:cNvSpPr>
          <p:nvPr>
            <p:ph type="sldNum" sz="quarter" idx="12"/>
          </p:nvPr>
        </p:nvSpPr>
        <p:spPr/>
        <p:txBody>
          <a:bodyPr/>
          <a:lstStyle/>
          <a:p>
            <a:fld id="{1E421CFD-F83C-7D45-8062-EE5CFA7CDA5B}" type="slidenum">
              <a:rPr lang="en-US" smtClean="0"/>
              <a:t>‹#›</a:t>
            </a:fld>
            <a:endParaRPr lang="en-US"/>
          </a:p>
        </p:txBody>
      </p:sp>
    </p:spTree>
    <p:extLst>
      <p:ext uri="{BB962C8B-B14F-4D97-AF65-F5344CB8AC3E}">
        <p14:creationId xmlns:p14="http://schemas.microsoft.com/office/powerpoint/2010/main" val="2148989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E5"/>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D5D2494-878A-4E56-B17C-3B9922165F67}"/>
              </a:ext>
            </a:extLst>
          </p:cNvPr>
          <p:cNvSpPr/>
          <p:nvPr userDrawn="1"/>
        </p:nvSpPr>
        <p:spPr>
          <a:xfrm>
            <a:off x="0" y="6154623"/>
            <a:ext cx="12192000" cy="703385"/>
          </a:xfrm>
          <a:prstGeom prst="rect">
            <a:avLst/>
          </a:prstGeom>
          <a:solidFill>
            <a:srgbClr val="7C6D7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solidFill>
                <a:schemeClr val="bg2">
                  <a:lumMod val="20000"/>
                  <a:lumOff val="80000"/>
                </a:schemeClr>
              </a:solidFill>
              <a:effectLst>
                <a:outerShdw blurRad="50800" dist="50800" dir="5400000" algn="ctr" rotWithShape="0">
                  <a:schemeClr val="accent1">
                    <a:lumMod val="75000"/>
                  </a:schemeClr>
                </a:outerShdw>
              </a:effectLst>
            </a:endParaRPr>
          </a:p>
        </p:txBody>
      </p:sp>
      <p:sp>
        <p:nvSpPr>
          <p:cNvPr id="2" name="Title Placeholder 1"/>
          <p:cNvSpPr>
            <a:spLocks noGrp="1"/>
          </p:cNvSpPr>
          <p:nvPr>
            <p:ph type="title"/>
          </p:nvPr>
        </p:nvSpPr>
        <p:spPr>
          <a:xfrm>
            <a:off x="529090" y="291990"/>
            <a:ext cx="11168332"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66009" y="1850366"/>
            <a:ext cx="9872871"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332663" y="6323752"/>
            <a:ext cx="1706217" cy="365125"/>
          </a:xfrm>
          <a:prstGeom prst="rect">
            <a:avLst/>
          </a:prstGeom>
        </p:spPr>
        <p:txBody>
          <a:bodyPr vert="horz" lIns="91440" tIns="45720" rIns="91440" bIns="45720" rtlCol="0" anchor="ctr"/>
          <a:lstStyle>
            <a:lvl1pPr algn="r">
              <a:defRPr sz="1200">
                <a:solidFill>
                  <a:schemeClr val="bg2">
                    <a:lumMod val="20000"/>
                    <a:lumOff val="80000"/>
                  </a:schemeClr>
                </a:solidFill>
                <a:effectLst/>
                <a:latin typeface="Century Gothic" panose="020B0502020202020204" pitchFamily="34" charset="0"/>
                <a:cs typeface="Times New Roman" panose="02020603050405020304" pitchFamily="18" charset="0"/>
              </a:defRPr>
            </a:lvl1pPr>
          </a:lstStyle>
          <a:p>
            <a:fld id="{BC746520-91B3-4762-9EB8-B5F0F2716CC5}" type="slidenum">
              <a:rPr lang="en-US" smtClean="0"/>
              <a:pPr/>
              <a:t>‹#›</a:t>
            </a:fld>
            <a:endParaRPr lang="en-US" dirty="0"/>
          </a:p>
        </p:txBody>
      </p:sp>
      <p:pic>
        <p:nvPicPr>
          <p:cNvPr id="7" name="Picture 6">
            <a:extLst>
              <a:ext uri="{FF2B5EF4-FFF2-40B4-BE49-F238E27FC236}">
                <a16:creationId xmlns:a16="http://schemas.microsoft.com/office/drawing/2014/main" id="{DA89689F-258D-4EDF-802D-3F3FE31E650A}"/>
              </a:ext>
            </a:extLst>
          </p:cNvPr>
          <p:cNvPicPr>
            <a:picLocks noChangeAspect="1"/>
          </p:cNvPicPr>
          <p:nvPr userDrawn="1"/>
        </p:nvPicPr>
        <p:blipFill>
          <a:blip r:embed="rId11"/>
          <a:stretch>
            <a:fillRect/>
          </a:stretch>
        </p:blipFill>
        <p:spPr>
          <a:xfrm>
            <a:off x="4791075" y="6270989"/>
            <a:ext cx="2609850" cy="485775"/>
          </a:xfrm>
          <a:prstGeom prst="rect">
            <a:avLst/>
          </a:prstGeom>
        </p:spPr>
      </p:pic>
    </p:spTree>
    <p:extLst>
      <p:ext uri="{BB962C8B-B14F-4D97-AF65-F5344CB8AC3E}">
        <p14:creationId xmlns:p14="http://schemas.microsoft.com/office/powerpoint/2010/main" val="67663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Lst>
  <p:hf hdr="0" ftr="0" dt="0"/>
  <p:txStyles>
    <p:titleStyle>
      <a:lvl1pPr algn="ctr" defTabSz="914377" rtl="0" eaLnBrk="1" latinLnBrk="0" hangingPunct="1">
        <a:lnSpc>
          <a:spcPct val="90000"/>
        </a:lnSpc>
        <a:spcBef>
          <a:spcPct val="0"/>
        </a:spcBef>
        <a:buNone/>
        <a:defRPr sz="4500" b="1" kern="1200" cap="small" baseline="0">
          <a:solidFill>
            <a:srgbClr val="570100"/>
          </a:solidFill>
          <a:effectLst>
            <a:outerShdw blurRad="50800" dist="38100" dir="2700000" algn="tl" rotWithShape="0">
              <a:prstClr val="black">
                <a:alpha val="40000"/>
              </a:prstClr>
            </a:outerShdw>
          </a:effectLst>
          <a:latin typeface="Century Gothic" panose="020B0502020202020204" pitchFamily="34" charset="0"/>
          <a:ea typeface="+mj-ea"/>
          <a:cs typeface="Times New Roman" panose="02020603050405020304" pitchFamily="18" charset="0"/>
        </a:defRPr>
      </a:lvl1pPr>
    </p:titleStyle>
    <p:bodyStyle>
      <a:lvl1pPr marL="4572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Ø"/>
        <a:defRPr sz="3000" kern="1200">
          <a:solidFill>
            <a:schemeClr val="tx1"/>
          </a:solidFill>
          <a:latin typeface="Century Gothic" panose="020B0502020202020204" pitchFamily="34" charset="0"/>
          <a:ea typeface="+mn-ea"/>
          <a:cs typeface="Times New Roman" panose="02020603050405020304" pitchFamily="18" charset="0"/>
        </a:defRPr>
      </a:lvl1pPr>
      <a:lvl2pPr marL="9144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
        <a:defRPr sz="2800" kern="1200">
          <a:solidFill>
            <a:schemeClr val="tx1"/>
          </a:solidFill>
          <a:latin typeface="Century Gothic" panose="020B0502020202020204" pitchFamily="34" charset="0"/>
          <a:ea typeface="+mn-ea"/>
          <a:cs typeface="Times New Roman" panose="02020603050405020304" pitchFamily="18" charset="0"/>
        </a:defRPr>
      </a:lvl2pPr>
      <a:lvl3pPr marL="1371600" indent="-457200" algn="l" defTabSz="914377" rtl="0" eaLnBrk="1" latinLnBrk="0" hangingPunct="1">
        <a:lnSpc>
          <a:spcPct val="100000"/>
        </a:lnSpc>
        <a:spcBef>
          <a:spcPts val="300"/>
        </a:spcBef>
        <a:spcAft>
          <a:spcPts val="300"/>
        </a:spcAft>
        <a:buClr>
          <a:srgbClr val="570100"/>
        </a:buClr>
        <a:buSzPct val="80000"/>
        <a:buFont typeface="Wingdings" panose="05000000000000000000" pitchFamily="2" charset="2"/>
        <a:buChar char="ü"/>
        <a:defRPr sz="2600" kern="1200">
          <a:solidFill>
            <a:schemeClr val="tx1"/>
          </a:solidFill>
          <a:latin typeface="Century Gothic" panose="020B0502020202020204" pitchFamily="34" charset="0"/>
          <a:ea typeface="+mn-ea"/>
          <a:cs typeface="Times New Roman" panose="02020603050405020304" pitchFamily="18" charset="0"/>
        </a:defRPr>
      </a:lvl3pPr>
      <a:lvl4pPr marL="1828800" indent="-457200" algn="l" defTabSz="914377" rtl="0" eaLnBrk="1" latinLnBrk="0" hangingPunct="1">
        <a:lnSpc>
          <a:spcPct val="100000"/>
        </a:lnSpc>
        <a:spcBef>
          <a:spcPts val="300"/>
        </a:spcBef>
        <a:spcAft>
          <a:spcPts val="300"/>
        </a:spcAft>
        <a:buClr>
          <a:srgbClr val="570100"/>
        </a:buClr>
        <a:buSzPct val="80000"/>
        <a:buFont typeface="Courier New" panose="02070309020205020404" pitchFamily="49" charset="0"/>
        <a:buChar char="o"/>
        <a:defRPr sz="2400" kern="1200">
          <a:solidFill>
            <a:schemeClr val="tx1"/>
          </a:solidFill>
          <a:latin typeface="Century Gothic" panose="020B0502020202020204" pitchFamily="34" charset="0"/>
          <a:ea typeface="+mn-ea"/>
          <a:cs typeface="Times New Roman" panose="02020603050405020304" pitchFamily="18" charset="0"/>
        </a:defRPr>
      </a:lvl4pPr>
      <a:lvl5pPr marL="2286000" indent="-457200" algn="l" defTabSz="914377" rtl="0" eaLnBrk="1" latinLnBrk="0" hangingPunct="1">
        <a:lnSpc>
          <a:spcPct val="100000"/>
        </a:lnSpc>
        <a:spcBef>
          <a:spcPts val="300"/>
        </a:spcBef>
        <a:spcAft>
          <a:spcPts val="300"/>
        </a:spcAft>
        <a:buClr>
          <a:srgbClr val="570100"/>
        </a:buClr>
        <a:buSzPct val="80000"/>
        <a:buFont typeface="Corbel" pitchFamily="34" charset="0"/>
        <a:buChar char="•"/>
        <a:defRPr sz="2200" kern="1200">
          <a:solidFill>
            <a:schemeClr val="tx1"/>
          </a:solidFill>
          <a:latin typeface="Century Gothic" panose="020B0502020202020204" pitchFamily="34" charset="0"/>
          <a:ea typeface="+mn-ea"/>
          <a:cs typeface="Times New Roman" panose="02020603050405020304" pitchFamily="18" charset="0"/>
        </a:defRPr>
      </a:lvl5pPr>
      <a:lvl6pPr marL="1599960"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899953"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199945"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499938" indent="-228594" algn="l" defTabSz="914377"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hyperlink" Target="http://ies.ed.gov/ncee/edlab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336B7-8827-9D48-BC1C-36574F844EB3}"/>
              </a:ext>
            </a:extLst>
          </p:cNvPr>
          <p:cNvSpPr>
            <a:spLocks noGrp="1"/>
          </p:cNvSpPr>
          <p:nvPr>
            <p:ph type="ctrTitle"/>
          </p:nvPr>
        </p:nvSpPr>
        <p:spPr/>
        <p:txBody>
          <a:bodyPr/>
          <a:lstStyle/>
          <a:p>
            <a:r>
              <a:rPr lang="en-US" dirty="0"/>
              <a:t>Think </a:t>
            </a:r>
            <a:r>
              <a:rPr lang="en-US" dirty="0" err="1"/>
              <a:t>Alouds</a:t>
            </a:r>
            <a:r>
              <a:rPr lang="en-US" dirty="0"/>
              <a:t> &amp; Student Explanations </a:t>
            </a:r>
          </a:p>
        </p:txBody>
      </p:sp>
      <p:sp>
        <p:nvSpPr>
          <p:cNvPr id="4" name="Slide Number Placeholder 3">
            <a:extLst>
              <a:ext uri="{FF2B5EF4-FFF2-40B4-BE49-F238E27FC236}">
                <a16:creationId xmlns:a16="http://schemas.microsoft.com/office/drawing/2014/main" id="{989A0D4B-0F82-497F-B595-016BC08D3E23}"/>
              </a:ext>
            </a:extLst>
          </p:cNvPr>
          <p:cNvSpPr>
            <a:spLocks noGrp="1"/>
          </p:cNvSpPr>
          <p:nvPr>
            <p:ph type="sldNum" sz="quarter" idx="12"/>
          </p:nvPr>
        </p:nvSpPr>
        <p:spPr/>
        <p:txBody>
          <a:bodyPr/>
          <a:lstStyle/>
          <a:p>
            <a:fld id="{C2926BDF-0A3D-4892-9CBE-21B5FA37E613}" type="slidenum">
              <a:rPr lang="en-US" smtClean="0">
                <a:latin typeface="Century Gothic" panose="020B0502020202020204" pitchFamily="34" charset="0"/>
              </a:rPr>
              <a:pPr/>
              <a:t>1</a:t>
            </a:fld>
            <a:endParaRPr lang="en-US" dirty="0">
              <a:latin typeface="Century Gothic" panose="020B0502020202020204" pitchFamily="34" charset="0"/>
            </a:endParaRPr>
          </a:p>
        </p:txBody>
      </p:sp>
      <p:sp>
        <p:nvSpPr>
          <p:cNvPr id="5" name="Subtitle 2">
            <a:extLst>
              <a:ext uri="{FF2B5EF4-FFF2-40B4-BE49-F238E27FC236}">
                <a16:creationId xmlns:a16="http://schemas.microsoft.com/office/drawing/2014/main" id="{8F5DB03E-3D23-AF0C-69C0-5A7B6D3E23F4}"/>
              </a:ext>
            </a:extLst>
          </p:cNvPr>
          <p:cNvSpPr>
            <a:spLocks noGrp="1"/>
          </p:cNvSpPr>
          <p:nvPr>
            <p:ph type="subTitle" idx="1"/>
          </p:nvPr>
        </p:nvSpPr>
        <p:spPr>
          <a:xfrm>
            <a:off x="2806151" y="3697358"/>
            <a:ext cx="6575895" cy="1648370"/>
          </a:xfrm>
        </p:spPr>
        <p:txBody>
          <a:bodyPr>
            <a:noAutofit/>
          </a:bodyPr>
          <a:lstStyle/>
          <a:p>
            <a:r>
              <a:rPr lang="en-US" sz="2800" dirty="0">
                <a:solidFill>
                  <a:schemeClr val="tx1"/>
                </a:solidFill>
                <a:latin typeface="Century Gothic" panose="020B0502020202020204" pitchFamily="34" charset="0"/>
              </a:rPr>
              <a:t>Professional Development</a:t>
            </a:r>
          </a:p>
          <a:p>
            <a:r>
              <a:rPr lang="en-US" sz="2800" dirty="0">
                <a:solidFill>
                  <a:schemeClr val="tx1"/>
                </a:solidFill>
                <a:latin typeface="Century Gothic" panose="020B0502020202020204" pitchFamily="34" charset="0"/>
              </a:rPr>
              <a:t>Presented by Instructional Research Group </a:t>
            </a:r>
          </a:p>
        </p:txBody>
      </p:sp>
    </p:spTree>
    <p:extLst>
      <p:ext uri="{BB962C8B-B14F-4D97-AF65-F5344CB8AC3E}">
        <p14:creationId xmlns:p14="http://schemas.microsoft.com/office/powerpoint/2010/main" val="183810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02D2F-38F2-D841-B89A-CE93FEA008EC}"/>
              </a:ext>
            </a:extLst>
          </p:cNvPr>
          <p:cNvSpPr>
            <a:spLocks noGrp="1"/>
          </p:cNvSpPr>
          <p:nvPr>
            <p:ph type="title"/>
          </p:nvPr>
        </p:nvSpPr>
        <p:spPr/>
        <p:txBody>
          <a:bodyPr/>
          <a:lstStyle/>
          <a:p>
            <a:pPr algn="ctr"/>
            <a:r>
              <a:rPr lang="en-US" dirty="0"/>
              <a:t>Think Aloud Practice</a:t>
            </a:r>
          </a:p>
        </p:txBody>
      </p:sp>
      <p:sp>
        <p:nvSpPr>
          <p:cNvPr id="3" name="Content Placeholder 2">
            <a:extLst>
              <a:ext uri="{FF2B5EF4-FFF2-40B4-BE49-F238E27FC236}">
                <a16:creationId xmlns:a16="http://schemas.microsoft.com/office/drawing/2014/main" id="{CBDEA1FE-931E-454B-9F49-675F5CCB7A8F}"/>
              </a:ext>
            </a:extLst>
          </p:cNvPr>
          <p:cNvSpPr>
            <a:spLocks noGrp="1"/>
          </p:cNvSpPr>
          <p:nvPr>
            <p:ph idx="1"/>
          </p:nvPr>
        </p:nvSpPr>
        <p:spPr/>
        <p:txBody>
          <a:bodyPr/>
          <a:lstStyle/>
          <a:p>
            <a:pPr marL="514350" lvl="0" indent="-514350">
              <a:buAutoNum type="arabicPeriod"/>
            </a:pPr>
            <a:r>
              <a:rPr lang="en-US" dirty="0"/>
              <a:t>Choose a mixed number addition problem from    </a:t>
            </a:r>
          </a:p>
          <a:p>
            <a:pPr marL="0" lvl="0" indent="0">
              <a:buNone/>
            </a:pPr>
            <a:r>
              <a:rPr lang="en-US" dirty="0"/>
              <a:t>     the handout. </a:t>
            </a:r>
          </a:p>
          <a:p>
            <a:pPr marL="0" indent="0">
              <a:buNone/>
            </a:pPr>
            <a:r>
              <a:rPr lang="en-US" dirty="0"/>
              <a:t>                                                   OR</a:t>
            </a:r>
          </a:p>
          <a:p>
            <a:pPr marL="0" lvl="0" indent="0">
              <a:buNone/>
            </a:pPr>
            <a:r>
              <a:rPr lang="en-US" dirty="0"/>
              <a:t>2. Choose a problem from your text that you will be              </a:t>
            </a:r>
          </a:p>
          <a:p>
            <a:pPr marL="0" lvl="0" indent="0">
              <a:buNone/>
            </a:pPr>
            <a:r>
              <a:rPr lang="en-US" dirty="0"/>
              <a:t>    teaching.</a:t>
            </a:r>
          </a:p>
          <a:p>
            <a:pPr marL="0" lvl="0" indent="0">
              <a:buNone/>
            </a:pPr>
            <a:r>
              <a:rPr lang="en-US" dirty="0"/>
              <a:t>3. Draft a think-aloud with your partner.</a:t>
            </a:r>
          </a:p>
          <a:p>
            <a:pPr marL="0" lvl="0" indent="0">
              <a:buNone/>
            </a:pPr>
            <a:r>
              <a:rPr lang="en-US" dirty="0"/>
              <a:t>4. Practice the think aloud with your partner. </a:t>
            </a:r>
          </a:p>
          <a:p>
            <a:pPr marL="0" indent="0">
              <a:buNone/>
            </a:pPr>
            <a:endParaRPr lang="en-US" dirty="0"/>
          </a:p>
        </p:txBody>
      </p:sp>
      <p:sp>
        <p:nvSpPr>
          <p:cNvPr id="4" name="Slide Number Placeholder 3">
            <a:extLst>
              <a:ext uri="{FF2B5EF4-FFF2-40B4-BE49-F238E27FC236}">
                <a16:creationId xmlns:a16="http://schemas.microsoft.com/office/drawing/2014/main" id="{E82EF552-4498-43A5-90CC-2F61E2BBD360}"/>
              </a:ext>
            </a:extLst>
          </p:cNvPr>
          <p:cNvSpPr>
            <a:spLocks noGrp="1"/>
          </p:cNvSpPr>
          <p:nvPr>
            <p:ph type="sldNum" sz="quarter" idx="12"/>
          </p:nvPr>
        </p:nvSpPr>
        <p:spPr/>
        <p:txBody>
          <a:bodyPr/>
          <a:lstStyle/>
          <a:p>
            <a:fld id="{C2926BDF-0A3D-4892-9CBE-21B5FA37E613}" type="slidenum">
              <a:rPr lang="en-US" smtClean="0"/>
              <a:t>10</a:t>
            </a:fld>
            <a:endParaRPr lang="en-US"/>
          </a:p>
        </p:txBody>
      </p:sp>
    </p:spTree>
    <p:extLst>
      <p:ext uri="{BB962C8B-B14F-4D97-AF65-F5344CB8AC3E}">
        <p14:creationId xmlns:p14="http://schemas.microsoft.com/office/powerpoint/2010/main" val="2298076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57BD5-62AB-4946-9D04-37440D1F347D}"/>
              </a:ext>
            </a:extLst>
          </p:cNvPr>
          <p:cNvSpPr>
            <a:spLocks noGrp="1"/>
          </p:cNvSpPr>
          <p:nvPr>
            <p:ph type="ctrTitle"/>
          </p:nvPr>
        </p:nvSpPr>
        <p:spPr/>
        <p:txBody>
          <a:bodyPr/>
          <a:lstStyle/>
          <a:p>
            <a:r>
              <a:rPr lang="en-US" dirty="0"/>
              <a:t>Supporting Student Explanations</a:t>
            </a:r>
          </a:p>
        </p:txBody>
      </p:sp>
      <p:sp>
        <p:nvSpPr>
          <p:cNvPr id="3" name="Subtitle 2">
            <a:extLst>
              <a:ext uri="{FF2B5EF4-FFF2-40B4-BE49-F238E27FC236}">
                <a16:creationId xmlns:a16="http://schemas.microsoft.com/office/drawing/2014/main" id="{423162B3-18E9-4345-960D-E2315A6B9E67}"/>
              </a:ext>
            </a:extLst>
          </p:cNvPr>
          <p:cNvSpPr>
            <a:spLocks noGrp="1"/>
          </p:cNvSpPr>
          <p:nvPr>
            <p:ph type="subTitle" idx="1"/>
          </p:nvPr>
        </p:nvSpPr>
        <p:spPr/>
        <p:txBody>
          <a:bodyPr/>
          <a:lstStyle/>
          <a:p>
            <a:r>
              <a:rPr lang="en-US" dirty="0"/>
              <a:t>Teaching Students to Think-Aloud as they solve or explain problems</a:t>
            </a:r>
          </a:p>
        </p:txBody>
      </p:sp>
      <p:sp>
        <p:nvSpPr>
          <p:cNvPr id="4" name="Slide Number Placeholder 3">
            <a:extLst>
              <a:ext uri="{FF2B5EF4-FFF2-40B4-BE49-F238E27FC236}">
                <a16:creationId xmlns:a16="http://schemas.microsoft.com/office/drawing/2014/main" id="{C6137609-4181-40A4-A6E3-D9F3B0EB1A69}"/>
              </a:ext>
            </a:extLst>
          </p:cNvPr>
          <p:cNvSpPr>
            <a:spLocks noGrp="1"/>
          </p:cNvSpPr>
          <p:nvPr>
            <p:ph type="sldNum" sz="quarter" idx="12"/>
          </p:nvPr>
        </p:nvSpPr>
        <p:spPr/>
        <p:txBody>
          <a:bodyPr/>
          <a:lstStyle/>
          <a:p>
            <a:fld id="{C2926BDF-0A3D-4892-9CBE-21B5FA37E613}" type="slidenum">
              <a:rPr lang="en-US" smtClean="0"/>
              <a:pPr/>
              <a:t>11</a:t>
            </a:fld>
            <a:endParaRPr lang="en-US" dirty="0"/>
          </a:p>
        </p:txBody>
      </p:sp>
    </p:spTree>
    <p:extLst>
      <p:ext uri="{BB962C8B-B14F-4D97-AF65-F5344CB8AC3E}">
        <p14:creationId xmlns:p14="http://schemas.microsoft.com/office/powerpoint/2010/main" val="1160273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p:txBody>
          <a:bodyPr/>
          <a:lstStyle/>
          <a:p>
            <a:pPr algn="ctr"/>
            <a:r>
              <a:rPr lang="en-US" dirty="0"/>
              <a:t>Modeling a Think Aloud</a:t>
            </a:r>
          </a:p>
        </p:txBody>
      </p:sp>
      <p:sp>
        <p:nvSpPr>
          <p:cNvPr id="5" name="Freeform: Shape 4">
            <a:extLst>
              <a:ext uri="{FF2B5EF4-FFF2-40B4-BE49-F238E27FC236}">
                <a16:creationId xmlns:a16="http://schemas.microsoft.com/office/drawing/2014/main" id="{79C4DD12-8D74-45A5-BD2F-4BAAD25BF178}"/>
              </a:ext>
            </a:extLst>
          </p:cNvPr>
          <p:cNvSpPr/>
          <p:nvPr/>
        </p:nvSpPr>
        <p:spPr>
          <a:xfrm>
            <a:off x="1112520" y="1505124"/>
            <a:ext cx="9966960" cy="548640"/>
          </a:xfrm>
          <a:custGeom>
            <a:avLst/>
            <a:gdLst>
              <a:gd name="connsiteX0" fmla="*/ 0 w 4144669"/>
              <a:gd name="connsiteY0" fmla="*/ 0 h 1657867"/>
              <a:gd name="connsiteX1" fmla="*/ 4144669 w 4144669"/>
              <a:gd name="connsiteY1" fmla="*/ 0 h 1657867"/>
              <a:gd name="connsiteX2" fmla="*/ 4144669 w 4144669"/>
              <a:gd name="connsiteY2" fmla="*/ 1657867 h 1657867"/>
              <a:gd name="connsiteX3" fmla="*/ 0 w 4144669"/>
              <a:gd name="connsiteY3" fmla="*/ 1657867 h 1657867"/>
              <a:gd name="connsiteX4" fmla="*/ 0 w 4144669"/>
              <a:gd name="connsiteY4" fmla="*/ 0 h 1657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1657867">
                <a:moveTo>
                  <a:pt x="0" y="0"/>
                </a:moveTo>
                <a:lnTo>
                  <a:pt x="4144669" y="0"/>
                </a:lnTo>
                <a:lnTo>
                  <a:pt x="4144669" y="1657867"/>
                </a:lnTo>
                <a:lnTo>
                  <a:pt x="0" y="1657867"/>
                </a:lnTo>
                <a:lnTo>
                  <a:pt x="0" y="0"/>
                </a:lnTo>
                <a:close/>
              </a:path>
            </a:pathLst>
          </a:custGeom>
          <a:solidFill>
            <a:srgbClr val="7C6D72"/>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84912" tIns="105664" rIns="184912" bIns="105664" numCol="1" spcCol="1270" anchor="ctr" anchorCtr="0">
            <a:noAutofit/>
          </a:bodyPr>
          <a:lstStyle/>
          <a:p>
            <a:pPr lvl="0" algn="ctr" defTabSz="1155700">
              <a:lnSpc>
                <a:spcPct val="90000"/>
              </a:lnSpc>
              <a:spcBef>
                <a:spcPct val="0"/>
              </a:spcBef>
              <a:spcAft>
                <a:spcPct val="35000"/>
              </a:spcAft>
            </a:pPr>
            <a:r>
              <a:rPr lang="en-US" sz="2000" dirty="0">
                <a:solidFill>
                  <a:prstClr val="white"/>
                </a:solidFill>
                <a:latin typeface="Century Gothic" panose="020B0502020202020204" pitchFamily="34" charset="0"/>
                <a:cs typeface="Times New Roman" panose="02020603050405020304" pitchFamily="18" charset="0"/>
              </a:rPr>
              <a:t>First Model for students how you want them to explain: </a:t>
            </a:r>
            <a:r>
              <a:rPr lang="en-US" sz="2000" b="1" dirty="0">
                <a:solidFill>
                  <a:prstClr val="white"/>
                </a:solidFill>
                <a:latin typeface="Century Gothic" panose="020B0502020202020204" pitchFamily="34" charset="0"/>
                <a:cs typeface="Times New Roman" panose="02020603050405020304" pitchFamily="18" charset="0"/>
              </a:rPr>
              <a:t>Think Aloud</a:t>
            </a:r>
          </a:p>
        </p:txBody>
      </p:sp>
      <p:sp>
        <p:nvSpPr>
          <p:cNvPr id="6" name="Freeform: Shape 5">
            <a:extLst>
              <a:ext uri="{FF2B5EF4-FFF2-40B4-BE49-F238E27FC236}">
                <a16:creationId xmlns:a16="http://schemas.microsoft.com/office/drawing/2014/main" id="{61BD247E-0D7F-42A2-A66B-887B075653FD}"/>
              </a:ext>
            </a:extLst>
          </p:cNvPr>
          <p:cNvSpPr/>
          <p:nvPr/>
        </p:nvSpPr>
        <p:spPr>
          <a:xfrm>
            <a:off x="1129776" y="2111688"/>
            <a:ext cx="9966960" cy="3858493"/>
          </a:xfrm>
          <a:custGeom>
            <a:avLst/>
            <a:gdLst>
              <a:gd name="connsiteX0" fmla="*/ 0 w 4144669"/>
              <a:gd name="connsiteY0" fmla="*/ 0 h 3390074"/>
              <a:gd name="connsiteX1" fmla="*/ 4144669 w 4144669"/>
              <a:gd name="connsiteY1" fmla="*/ 0 h 3390074"/>
              <a:gd name="connsiteX2" fmla="*/ 4144669 w 4144669"/>
              <a:gd name="connsiteY2" fmla="*/ 3390074 h 3390074"/>
              <a:gd name="connsiteX3" fmla="*/ 0 w 4144669"/>
              <a:gd name="connsiteY3" fmla="*/ 3390074 h 3390074"/>
              <a:gd name="connsiteX4" fmla="*/ 0 w 4144669"/>
              <a:gd name="connsiteY4" fmla="*/ 0 h 33900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4669" h="3390074">
                <a:moveTo>
                  <a:pt x="0" y="0"/>
                </a:moveTo>
                <a:lnTo>
                  <a:pt x="4144669" y="0"/>
                </a:lnTo>
                <a:lnTo>
                  <a:pt x="4144669" y="3390074"/>
                </a:lnTo>
                <a:lnTo>
                  <a:pt x="0" y="3390074"/>
                </a:lnTo>
                <a:lnTo>
                  <a:pt x="0" y="0"/>
                </a:lnTo>
                <a:close/>
              </a:path>
            </a:pathLst>
          </a:custGeom>
          <a:solidFill>
            <a:srgbClr val="E0DCDD">
              <a:alpha val="89804"/>
            </a:srgbClr>
          </a:solidFill>
          <a:ln>
            <a:solidFill>
              <a:schemeClr val="tx1">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28600" tIns="182880" rIns="184912" bIns="182880" numCol="1" spcCol="1270" anchor="t" anchorCtr="0">
            <a:noAutofit/>
          </a:bodyPr>
          <a:lstStyle/>
          <a:p>
            <a:pPr marL="0" lvl="1" defTabSz="1155700">
              <a:spcBef>
                <a:spcPct val="0"/>
              </a:spcBef>
              <a:spcAft>
                <a:spcPct val="15000"/>
              </a:spcAft>
              <a:buSzPct val="90000"/>
            </a:pPr>
            <a:endParaRPr lang="en-US" sz="2400" dirty="0">
              <a:solidFill>
                <a:prstClr val="black">
                  <a:hueOff val="0"/>
                  <a:satOff val="0"/>
                  <a:lumOff val="0"/>
                  <a:alphaOff val="0"/>
                </a:prstClr>
              </a:solidFill>
              <a:latin typeface="Century Gothic" panose="020B0502020202020204" pitchFamily="34" charset="0"/>
              <a:cs typeface="Times New Roman" panose="02020603050405020304" pitchFamily="18" charset="0"/>
            </a:endParaRPr>
          </a:p>
          <a:p>
            <a:pPr marL="461963" lvl="1" indent="-461963" defTabSz="1155700">
              <a:spcBef>
                <a:spcPct val="0"/>
              </a:spcBef>
              <a:spcAft>
                <a:spcPct val="15000"/>
              </a:spcAft>
              <a:buSzPct val="90000"/>
              <a:buFont typeface="Wingdings" panose="05000000000000000000" pitchFamily="2" charset="2"/>
              <a:buChar char="§"/>
            </a:pPr>
            <a:r>
              <a:rPr lang="en-US" sz="2400" dirty="0">
                <a:solidFill>
                  <a:schemeClr val="tx1"/>
                </a:solidFill>
                <a:latin typeface="Century Gothic" panose="020B0502020202020204" pitchFamily="34" charset="0"/>
                <a:cs typeface="Times New Roman" panose="02020603050405020304" pitchFamily="18" charset="0"/>
              </a:rPr>
              <a:t>Think-</a:t>
            </a:r>
            <a:r>
              <a:rPr lang="en-US" sz="2400" dirty="0" err="1">
                <a:solidFill>
                  <a:schemeClr val="tx1"/>
                </a:solidFill>
                <a:latin typeface="Century Gothic" panose="020B0502020202020204" pitchFamily="34" charset="0"/>
                <a:cs typeface="Times New Roman" panose="02020603050405020304" pitchFamily="18" charset="0"/>
              </a:rPr>
              <a:t>alouds</a:t>
            </a:r>
            <a:r>
              <a:rPr lang="en-US" sz="2400" dirty="0">
                <a:solidFill>
                  <a:schemeClr val="tx1"/>
                </a:solidFill>
                <a:latin typeface="Century Gothic" panose="020B0502020202020204" pitchFamily="34" charset="0"/>
                <a:cs typeface="Times New Roman" panose="02020603050405020304" pitchFamily="18" charset="0"/>
              </a:rPr>
              <a:t> provide a model for students on explaining their understanding of mathematical ideas.</a:t>
            </a:r>
            <a:endParaRPr lang="en-US" sz="2400" strike="sngStrike" dirty="0">
              <a:solidFill>
                <a:schemeClr val="tx1"/>
              </a:solidFill>
              <a:latin typeface="Century Gothic" panose="020B0502020202020204" pitchFamily="34" charset="0"/>
              <a:cs typeface="Times New Roman" panose="02020603050405020304" pitchFamily="18" charset="0"/>
            </a:endParaRPr>
          </a:p>
          <a:p>
            <a:pPr marL="461963" lvl="1" indent="-461963" defTabSz="1155700">
              <a:spcBef>
                <a:spcPct val="0"/>
              </a:spcBef>
              <a:spcAft>
                <a:spcPct val="15000"/>
              </a:spcAft>
              <a:buSzPct val="90000"/>
              <a:buFont typeface="Wingdings" panose="05000000000000000000" pitchFamily="2" charset="2"/>
              <a:buChar char="§"/>
            </a:pPr>
            <a:r>
              <a:rPr lang="en-US" sz="2400" dirty="0">
                <a:solidFill>
                  <a:schemeClr val="tx1"/>
                </a:solidFill>
                <a:latin typeface="Century Gothic" panose="020B0502020202020204" pitchFamily="34" charset="0"/>
                <a:cs typeface="Times New Roman" panose="02020603050405020304" pitchFamily="18" charset="0"/>
              </a:rPr>
              <a:t>Solve the problem by modeling a sample think-aloud and include a debrief of the problem. </a:t>
            </a:r>
          </a:p>
          <a:p>
            <a:pPr marL="461963" lvl="1" indent="-461963" defTabSz="1155700">
              <a:spcBef>
                <a:spcPct val="0"/>
              </a:spcBef>
              <a:spcAft>
                <a:spcPct val="15000"/>
              </a:spcAft>
              <a:buSzPct val="90000"/>
              <a:buFont typeface="Wingdings" panose="05000000000000000000" pitchFamily="2" charset="2"/>
              <a:buChar char="§"/>
            </a:pPr>
            <a:r>
              <a:rPr lang="en-US" sz="2400" dirty="0">
                <a:solidFill>
                  <a:schemeClr val="tx1"/>
                </a:solidFill>
                <a:latin typeface="Century Gothic" panose="020B0502020202020204" pitchFamily="34" charset="0"/>
                <a:cs typeface="Times New Roman" panose="02020603050405020304" pitchFamily="18" charset="0"/>
              </a:rPr>
              <a:t>Student Think aloud steps are slightly different than teachers’ steps</a:t>
            </a:r>
          </a:p>
        </p:txBody>
      </p:sp>
      <p:sp>
        <p:nvSpPr>
          <p:cNvPr id="3" name="Slide Number Placeholder 2">
            <a:extLst>
              <a:ext uri="{FF2B5EF4-FFF2-40B4-BE49-F238E27FC236}">
                <a16:creationId xmlns:a16="http://schemas.microsoft.com/office/drawing/2014/main" id="{20B20FD9-1651-4146-A8F8-D779A5D823DB}"/>
              </a:ext>
            </a:extLst>
          </p:cNvPr>
          <p:cNvSpPr>
            <a:spLocks noGrp="1"/>
          </p:cNvSpPr>
          <p:nvPr>
            <p:ph type="sldNum" sz="quarter" idx="12"/>
          </p:nvPr>
        </p:nvSpPr>
        <p:spPr/>
        <p:txBody>
          <a:bodyPr/>
          <a:lstStyle/>
          <a:p>
            <a:fld id="{C2926BDF-0A3D-4892-9CBE-21B5FA37E613}" type="slidenum">
              <a:rPr lang="en-US" smtClean="0"/>
              <a:t>12</a:t>
            </a:fld>
            <a:endParaRPr lang="en-US"/>
          </a:p>
        </p:txBody>
      </p:sp>
    </p:spTree>
    <p:extLst>
      <p:ext uri="{BB962C8B-B14F-4D97-AF65-F5344CB8AC3E}">
        <p14:creationId xmlns:p14="http://schemas.microsoft.com/office/powerpoint/2010/main" val="3486450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FC0C642-7FCE-4B01-BD4F-91679D9BC5D7}"/>
              </a:ext>
            </a:extLst>
          </p:cNvPr>
          <p:cNvSpPr txBox="1">
            <a:spLocks/>
          </p:cNvSpPr>
          <p:nvPr/>
        </p:nvSpPr>
        <p:spPr>
          <a:xfrm>
            <a:off x="410308" y="249116"/>
            <a:ext cx="11371384"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fontScale="92500" lnSpcReduction="20000"/>
          </a:bodyPr>
          <a:lstStyle>
            <a:lvl1pPr algn="l" defTabSz="914377" rtl="0" eaLnBrk="1" latinLnBrk="0" hangingPunct="1">
              <a:lnSpc>
                <a:spcPct val="90000"/>
              </a:lnSpc>
              <a:spcBef>
                <a:spcPct val="0"/>
              </a:spcBef>
              <a:buNone/>
              <a:defRPr sz="4500" b="1" kern="1200" cap="small" baseline="0">
                <a:solidFill>
                  <a:srgbClr val="570100"/>
                </a:solidFill>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defRPr>
            </a:lvl1pPr>
          </a:lstStyle>
          <a:p>
            <a:pPr marL="0" marR="0" lvl="0" indent="0" algn="l" defTabSz="914377" rtl="0" eaLnBrk="1" fontAlgn="auto" latinLnBrk="0" hangingPunct="1">
              <a:lnSpc>
                <a:spcPct val="90000"/>
              </a:lnSpc>
              <a:spcBef>
                <a:spcPct val="0"/>
              </a:spcBef>
              <a:spcAft>
                <a:spcPts val="0"/>
              </a:spcAft>
              <a:buClrTx/>
              <a:buSzTx/>
              <a:buFontTx/>
              <a:buNone/>
              <a:tabLst>
                <a:tab pos="10972800" algn="r"/>
              </a:tabLst>
              <a:defRPr/>
            </a:pPr>
            <a:r>
              <a:rPr kumimoji="0" lang="en-US" sz="5000" b="1" i="0" u="none" strike="noStrike" kern="1200" cap="none" spc="0" normalizeH="0" baseline="0" noProof="0" dirty="0">
                <a:ln>
                  <a:noFill/>
                </a:ln>
                <a:solidFill>
                  <a:srgbClr val="570100"/>
                </a:solidFill>
                <a:effectLst/>
                <a:uLnTx/>
                <a:uFillTx/>
                <a:latin typeface="Century Gothic" panose="020B0502020202020204" pitchFamily="34" charset="0"/>
                <a:ea typeface="+mj-ea"/>
                <a:cs typeface="Times New Roman" panose="02020603050405020304" pitchFamily="18" charset="0"/>
              </a:rPr>
              <a:t>Think-</a:t>
            </a:r>
            <a:r>
              <a:rPr kumimoji="0" lang="en-US" sz="5000" b="1" i="0" u="none" strike="noStrike" kern="1200" cap="none" spc="0" normalizeH="0" baseline="0" noProof="0" dirty="0" err="1">
                <a:ln>
                  <a:noFill/>
                </a:ln>
                <a:solidFill>
                  <a:srgbClr val="570100"/>
                </a:solidFill>
                <a:effectLst/>
                <a:uLnTx/>
                <a:uFillTx/>
                <a:latin typeface="Century Gothic" panose="020B0502020202020204" pitchFamily="34" charset="0"/>
                <a:ea typeface="+mj-ea"/>
                <a:cs typeface="Times New Roman" panose="02020603050405020304" pitchFamily="18" charset="0"/>
              </a:rPr>
              <a:t>Alouds</a:t>
            </a:r>
            <a:endParaRPr kumimoji="0" lang="en-US" sz="5000" b="1" i="0" u="none" strike="noStrike" kern="1200" cap="none" spc="0" normalizeH="0" baseline="0" noProof="0" dirty="0">
              <a:ln>
                <a:noFill/>
              </a:ln>
              <a:solidFill>
                <a:srgbClr val="570100"/>
              </a:solidFill>
              <a:effectLst/>
              <a:uLnTx/>
              <a:uFillTx/>
              <a:latin typeface="Century Gothic" panose="020B0502020202020204" pitchFamily="34" charset="0"/>
              <a:ea typeface="+mj-ea"/>
              <a:cs typeface="Times New Roman" panose="02020603050405020304" pitchFamily="18" charset="0"/>
            </a:endParaRPr>
          </a:p>
          <a:p>
            <a:pPr marL="0" marR="0" lvl="0" indent="0" algn="l" defTabSz="914377" rtl="0" eaLnBrk="1" fontAlgn="auto" latinLnBrk="0" hangingPunct="1">
              <a:lnSpc>
                <a:spcPct val="90000"/>
              </a:lnSpc>
              <a:spcBef>
                <a:spcPct val="0"/>
              </a:spcBef>
              <a:spcAft>
                <a:spcPts val="0"/>
              </a:spcAft>
              <a:buClrTx/>
              <a:buSzTx/>
              <a:buFontTx/>
              <a:buNone/>
              <a:tabLst/>
              <a:defRPr/>
            </a:pPr>
            <a:r>
              <a:rPr kumimoji="0" lang="en-US" sz="3500" b="1" i="0" u="none" strike="noStrike" kern="1200" cap="none" spc="0" normalizeH="0" baseline="0" noProof="0" dirty="0">
                <a:ln>
                  <a:noFill/>
                </a:ln>
                <a:solidFill>
                  <a:srgbClr val="570100"/>
                </a:solidFill>
                <a:effectLst/>
                <a:uLnTx/>
                <a:uFillTx/>
                <a:latin typeface="Century Gothic" panose="020B0502020202020204" pitchFamily="34" charset="0"/>
                <a:ea typeface="+mj-ea"/>
                <a:cs typeface="Times New Roman" panose="02020603050405020304" pitchFamily="18" charset="0"/>
              </a:rPr>
              <a:t>Prompt cards</a:t>
            </a:r>
          </a:p>
          <a:p>
            <a:pPr marL="0" marR="0" lvl="0" indent="0" algn="l" defTabSz="914377" rtl="0" eaLnBrk="1" fontAlgn="auto" latinLnBrk="0" hangingPunct="1">
              <a:lnSpc>
                <a:spcPct val="90000"/>
              </a:lnSpc>
              <a:spcBef>
                <a:spcPct val="0"/>
              </a:spcBef>
              <a:spcAft>
                <a:spcPts val="0"/>
              </a:spcAft>
              <a:buClrTx/>
              <a:buSzTx/>
              <a:buFontTx/>
              <a:buNone/>
              <a:tabLst/>
              <a:defRPr/>
            </a:pPr>
            <a:r>
              <a:rPr lang="en-US" sz="3500" cap="none" dirty="0">
                <a:effectLst/>
                <a:latin typeface="Century Gothic" panose="020B0502020202020204" pitchFamily="34" charset="0"/>
              </a:rPr>
              <a:t>for students</a:t>
            </a:r>
            <a:endParaRPr kumimoji="0" lang="en-US" sz="3500" b="1" i="0" u="none" strike="noStrike" kern="1200" cap="none" spc="0" normalizeH="0" baseline="0" noProof="0" dirty="0">
              <a:ln>
                <a:noFill/>
              </a:ln>
              <a:solidFill>
                <a:srgbClr val="570100"/>
              </a:solidFill>
              <a:effectLst/>
              <a:uLnTx/>
              <a:uFillTx/>
              <a:latin typeface="Century Gothic" panose="020B0502020202020204" pitchFamily="34" charset="0"/>
              <a:ea typeface="+mj-ea"/>
              <a:cs typeface="Times New Roman" panose="02020603050405020304" pitchFamily="18" charset="0"/>
            </a:endParaRPr>
          </a:p>
        </p:txBody>
      </p:sp>
      <p:grpSp>
        <p:nvGrpSpPr>
          <p:cNvPr id="13" name="Group 12">
            <a:extLst>
              <a:ext uri="{FF2B5EF4-FFF2-40B4-BE49-F238E27FC236}">
                <a16:creationId xmlns:a16="http://schemas.microsoft.com/office/drawing/2014/main" id="{5AF7C8F7-AEEB-4689-840B-0A79FCF23E22}"/>
              </a:ext>
            </a:extLst>
          </p:cNvPr>
          <p:cNvGrpSpPr/>
          <p:nvPr/>
        </p:nvGrpSpPr>
        <p:grpSpPr>
          <a:xfrm>
            <a:off x="4794885" y="257119"/>
            <a:ext cx="7130415" cy="5570220"/>
            <a:chOff x="0" y="0"/>
            <a:chExt cx="7040880" cy="5570220"/>
          </a:xfrm>
          <a:solidFill>
            <a:srgbClr val="E0DCDD"/>
          </a:solidFill>
        </p:grpSpPr>
        <p:sp>
          <p:nvSpPr>
            <p:cNvPr id="14" name="Rectangle 13">
              <a:extLst>
                <a:ext uri="{FF2B5EF4-FFF2-40B4-BE49-F238E27FC236}">
                  <a16:creationId xmlns:a16="http://schemas.microsoft.com/office/drawing/2014/main" id="{EC4A5926-EB47-4A1A-904A-A0890F6855EA}"/>
                </a:ext>
              </a:extLst>
            </p:cNvPr>
            <p:cNvSpPr/>
            <p:nvPr/>
          </p:nvSpPr>
          <p:spPr>
            <a:xfrm flipH="1">
              <a:off x="0" y="0"/>
              <a:ext cx="7040880" cy="1188720"/>
            </a:xfrm>
            <a:prstGeom prst="rect">
              <a:avLst/>
            </a:prstGeom>
            <a:grpFill/>
            <a:ln w="28575" cap="flat" cmpd="sng" algn="ctr">
              <a:solidFill>
                <a:schemeClr val="tx1"/>
              </a:solidFill>
              <a:prstDash val="solid"/>
              <a:miter lim="800000"/>
            </a:ln>
            <a:effectLst/>
          </p:spPr>
          <p:txBody>
            <a:bodyPr rot="0" spcFirstLastPara="0" vert="horz" wrap="square" lIns="182880" tIns="45720" rIns="182880" bIns="45720" numCol="1" spcCol="0" rtlCol="0" fromWordArt="0" anchor="ctr" anchorCtr="0" forceAA="0" compatLnSpc="1">
              <a:prstTxWarp prst="textNoShape">
                <a:avLst/>
              </a:prstTxWarp>
              <a:noAutofit/>
            </a:bodyPr>
            <a:lstStyle/>
            <a:p>
              <a:pPr marR="0" lvl="0">
                <a:spcBef>
                  <a:spcPts val="0"/>
                </a:spcBef>
                <a:spcAft>
                  <a:spcPts val="300"/>
                </a:spcAft>
              </a:pPr>
              <a:r>
                <a:rPr lang="en-US" sz="1800" b="1" dirty="0">
                  <a:solidFill>
                    <a:srgbClr val="000000"/>
                  </a:solidFill>
                  <a:effectLst/>
                  <a:latin typeface="Century Gothic" panose="020B0502020202020204" pitchFamily="34" charset="0"/>
                  <a:ea typeface="Calibri" panose="020F0502020204030204" pitchFamily="34" charset="0"/>
                </a:rPr>
                <a:t>1.  What’s the problem asking you to do?</a:t>
              </a:r>
              <a:endParaRPr lang="en-US" sz="1200" dirty="0">
                <a:effectLst/>
                <a:latin typeface="Times New Roman" panose="02020603050405020304" pitchFamily="18" charset="0"/>
                <a:ea typeface="Calibri" panose="020F0502020204030204" pitchFamily="34" charset="0"/>
              </a:endParaRPr>
            </a:p>
            <a:p>
              <a:pPr marL="548640" marR="0" lvl="0" indent="-228600">
                <a:spcBef>
                  <a:spcPts val="0"/>
                </a:spcBef>
                <a:spcAft>
                  <a:spcPts val="300"/>
                </a:spcAft>
                <a:buFont typeface="Wingdings" panose="05000000000000000000" pitchFamily="2" charset="2"/>
                <a:buChar char=""/>
              </a:pPr>
              <a:r>
                <a:rPr lang="en-US" sz="1200" b="1" dirty="0">
                  <a:solidFill>
                    <a:srgbClr val="000000"/>
                  </a:solidFill>
                  <a:effectLst/>
                  <a:latin typeface="Century Gothic" panose="020B0502020202020204" pitchFamily="34" charset="0"/>
                  <a:ea typeface="Calibri" panose="020F0502020204030204" pitchFamily="34" charset="0"/>
                </a:rPr>
                <a:t>Look at the sign. Add, subtract, multiply, divide?</a:t>
              </a:r>
              <a:endParaRPr lang="en-US" sz="1200" dirty="0">
                <a:effectLst/>
                <a:latin typeface="Times New Roman" panose="02020603050405020304" pitchFamily="18" charset="0"/>
                <a:ea typeface="Calibri" panose="020F0502020204030204" pitchFamily="34" charset="0"/>
              </a:endParaRPr>
            </a:p>
            <a:p>
              <a:pPr marL="548640" marR="0" lvl="0" indent="-228600">
                <a:spcBef>
                  <a:spcPts val="0"/>
                </a:spcBef>
                <a:spcAft>
                  <a:spcPts val="300"/>
                </a:spcAft>
                <a:buFont typeface="Wingdings" panose="05000000000000000000" pitchFamily="2" charset="2"/>
                <a:buChar char=""/>
              </a:pPr>
              <a:r>
                <a:rPr lang="en-US" sz="1200" b="1" dirty="0">
                  <a:solidFill>
                    <a:srgbClr val="000000"/>
                  </a:solidFill>
                  <a:effectLst/>
                  <a:latin typeface="Century Gothic" panose="020B0502020202020204" pitchFamily="34" charset="0"/>
                  <a:ea typeface="Calibri" panose="020F0502020204030204" pitchFamily="34" charset="0"/>
                </a:rPr>
                <a:t>Are you working with fractions, whole numbers, integers?</a:t>
              </a:r>
              <a:endParaRPr lang="en-US" sz="1200" dirty="0">
                <a:effectLst/>
                <a:latin typeface="Times New Roman" panose="02020603050405020304" pitchFamily="18" charset="0"/>
                <a:ea typeface="Calibri" panose="020F0502020204030204" pitchFamily="34" charset="0"/>
              </a:endParaRPr>
            </a:p>
            <a:p>
              <a:pPr marL="548640" marR="0" lvl="0" indent="-228600">
                <a:spcBef>
                  <a:spcPts val="0"/>
                </a:spcBef>
                <a:spcAft>
                  <a:spcPts val="300"/>
                </a:spcAft>
                <a:buFont typeface="Wingdings" panose="05000000000000000000" pitchFamily="2" charset="2"/>
                <a:buChar char=""/>
              </a:pPr>
              <a:r>
                <a:rPr lang="en-US" sz="1200" b="1" dirty="0">
                  <a:solidFill>
                    <a:srgbClr val="000000"/>
                  </a:solidFill>
                  <a:effectLst/>
                  <a:latin typeface="Century Gothic" panose="020B0502020202020204" pitchFamily="34" charset="0"/>
                  <a:ea typeface="Calibri" panose="020F0502020204030204" pitchFamily="34" charset="0"/>
                </a:rPr>
                <a:t>What is the unknown in the problem?</a:t>
              </a:r>
              <a:endParaRPr lang="en-US" sz="1200" dirty="0">
                <a:effectLst/>
                <a:latin typeface="Times New Roman" panose="02020603050405020304" pitchFamily="18" charset="0"/>
                <a:ea typeface="Calibri" panose="020F0502020204030204" pitchFamily="34" charset="0"/>
              </a:endParaRPr>
            </a:p>
          </p:txBody>
        </p:sp>
        <p:sp>
          <p:nvSpPr>
            <p:cNvPr id="15" name="Rectangle 14">
              <a:extLst>
                <a:ext uri="{FF2B5EF4-FFF2-40B4-BE49-F238E27FC236}">
                  <a16:creationId xmlns:a16="http://schemas.microsoft.com/office/drawing/2014/main" id="{8307E5BB-46B1-480C-B829-98872DA46086}"/>
                </a:ext>
              </a:extLst>
            </p:cNvPr>
            <p:cNvSpPr/>
            <p:nvPr/>
          </p:nvSpPr>
          <p:spPr>
            <a:xfrm flipH="1">
              <a:off x="0" y="1383030"/>
              <a:ext cx="7040880" cy="1417320"/>
            </a:xfrm>
            <a:prstGeom prst="rect">
              <a:avLst/>
            </a:prstGeom>
            <a:grpFill/>
            <a:ln w="28575" cap="flat" cmpd="sng" algn="ctr">
              <a:solidFill>
                <a:schemeClr val="tx1"/>
              </a:solidFill>
              <a:prstDash val="solid"/>
              <a:miter lim="800000"/>
            </a:ln>
            <a:effectLst/>
          </p:spPr>
          <p:txBody>
            <a:bodyPr rot="0" spcFirstLastPara="0" vert="horz" wrap="square" lIns="182880" tIns="45720" rIns="182880" bIns="45720" numCol="1" spcCol="0" rtlCol="0" fromWordArt="0" anchor="ctr" anchorCtr="0" forceAA="0" compatLnSpc="1">
              <a:prstTxWarp prst="textNoShape">
                <a:avLst/>
              </a:prstTxWarp>
              <a:noAutofit/>
            </a:bodyPr>
            <a:lstStyle/>
            <a:p>
              <a:pPr marR="0" lvl="0">
                <a:spcBef>
                  <a:spcPts val="0"/>
                </a:spcBef>
                <a:spcAft>
                  <a:spcPts val="300"/>
                </a:spcAft>
              </a:pPr>
              <a:r>
                <a:rPr lang="en-US" sz="1800" b="1" dirty="0">
                  <a:solidFill>
                    <a:srgbClr val="000000"/>
                  </a:solidFill>
                  <a:effectLst/>
                  <a:latin typeface="Century Gothic" panose="020B0502020202020204" pitchFamily="34" charset="0"/>
                  <a:ea typeface="Calibri" panose="020F0502020204030204" pitchFamily="34" charset="0"/>
                </a:rPr>
                <a:t>2.  What should you do (first, next, etc.) to solve the problem?</a:t>
              </a:r>
              <a:endParaRPr lang="en-US" sz="1200" dirty="0">
                <a:effectLst/>
                <a:latin typeface="Times New Roman" panose="02020603050405020304" pitchFamily="18" charset="0"/>
                <a:ea typeface="Calibri" panose="020F0502020204030204" pitchFamily="34" charset="0"/>
              </a:endParaRPr>
            </a:p>
            <a:p>
              <a:pPr marL="548640" marR="0" lvl="0" indent="-228600">
                <a:spcBef>
                  <a:spcPts val="0"/>
                </a:spcBef>
                <a:spcAft>
                  <a:spcPts val="300"/>
                </a:spcAft>
                <a:buFont typeface="Wingdings" panose="05000000000000000000" pitchFamily="2" charset="2"/>
                <a:buChar char=""/>
              </a:pPr>
              <a:r>
                <a:rPr lang="en-US" sz="1200" b="1" dirty="0">
                  <a:solidFill>
                    <a:srgbClr val="000000"/>
                  </a:solidFill>
                  <a:effectLst/>
                  <a:latin typeface="Century Gothic" panose="020B0502020202020204" pitchFamily="34" charset="0"/>
                  <a:ea typeface="Calibri" panose="020F0502020204030204" pitchFamily="34" charset="0"/>
                </a:rPr>
                <a:t>Do you need to modify?*</a:t>
              </a:r>
              <a:endParaRPr lang="en-US" sz="1200" dirty="0">
                <a:effectLst/>
                <a:latin typeface="Times New Roman" panose="02020603050405020304" pitchFamily="18" charset="0"/>
                <a:ea typeface="Calibri" panose="020F0502020204030204" pitchFamily="34" charset="0"/>
              </a:endParaRPr>
            </a:p>
            <a:p>
              <a:pPr marL="548640" marR="0" lvl="0" indent="-228600">
                <a:spcBef>
                  <a:spcPts val="0"/>
                </a:spcBef>
                <a:spcAft>
                  <a:spcPts val="300"/>
                </a:spcAft>
                <a:buFont typeface="Wingdings" panose="05000000000000000000" pitchFamily="2" charset="2"/>
                <a:buChar char=""/>
              </a:pPr>
              <a:r>
                <a:rPr lang="en-US" sz="1200" b="1" dirty="0">
                  <a:solidFill>
                    <a:srgbClr val="000000"/>
                  </a:solidFill>
                  <a:effectLst/>
                  <a:latin typeface="Century Gothic" panose="020B0502020202020204" pitchFamily="34" charset="0"/>
                  <a:ea typeface="Calibri" panose="020F0502020204030204" pitchFamily="34" charset="0"/>
                </a:rPr>
                <a:t>Say each step when solving the problem and </a:t>
              </a:r>
              <a:r>
                <a:rPr lang="en-US" sz="1200" b="1" u="sng" dirty="0">
                  <a:solidFill>
                    <a:srgbClr val="000000"/>
                  </a:solidFill>
                  <a:effectLst/>
                  <a:latin typeface="Century Gothic" panose="020B0502020202020204" pitchFamily="34" charset="0"/>
                  <a:ea typeface="Calibri" panose="020F0502020204030204" pitchFamily="34" charset="0"/>
                </a:rPr>
                <a:t>why</a:t>
              </a:r>
              <a:r>
                <a:rPr lang="en-US" sz="1200" b="1" dirty="0">
                  <a:solidFill>
                    <a:srgbClr val="000000"/>
                  </a:solidFill>
                  <a:effectLst/>
                  <a:latin typeface="Century Gothic" panose="020B0502020202020204" pitchFamily="34" charset="0"/>
                  <a:ea typeface="Calibri" panose="020F0502020204030204" pitchFamily="34" charset="0"/>
                </a:rPr>
                <a:t>.</a:t>
              </a:r>
              <a:endParaRPr lang="en-US" sz="1200" dirty="0">
                <a:effectLst/>
                <a:latin typeface="Times New Roman" panose="02020603050405020304" pitchFamily="18" charset="0"/>
                <a:ea typeface="Calibri" panose="020F0502020204030204" pitchFamily="34" charset="0"/>
              </a:endParaRPr>
            </a:p>
            <a:p>
              <a:pPr marL="548640" marR="0" lvl="0" indent="-228600">
                <a:spcBef>
                  <a:spcPts val="0"/>
                </a:spcBef>
                <a:spcAft>
                  <a:spcPts val="300"/>
                </a:spcAft>
                <a:buFont typeface="Wingdings" panose="05000000000000000000" pitchFamily="2" charset="2"/>
                <a:buChar char=""/>
              </a:pPr>
              <a:r>
                <a:rPr lang="en-US" sz="1200" b="1" dirty="0">
                  <a:solidFill>
                    <a:srgbClr val="000000"/>
                  </a:solidFill>
                  <a:effectLst/>
                  <a:latin typeface="Century Gothic" panose="020B0502020202020204" pitchFamily="34" charset="0"/>
                  <a:ea typeface="Calibri" panose="020F0502020204030204" pitchFamily="34" charset="0"/>
                </a:rPr>
                <a:t>Remember to use mathematically correct vocabulary.</a:t>
              </a:r>
              <a:endParaRPr lang="en-US" sz="1200" dirty="0">
                <a:effectLst/>
                <a:latin typeface="Times New Roman" panose="02020603050405020304" pitchFamily="18" charset="0"/>
                <a:ea typeface="Calibri" panose="020F0502020204030204" pitchFamily="34" charset="0"/>
              </a:endParaRPr>
            </a:p>
            <a:p>
              <a:pPr marL="548640" marR="0">
                <a:spcBef>
                  <a:spcPts val="0"/>
                </a:spcBef>
                <a:spcAft>
                  <a:spcPts val="300"/>
                </a:spcAft>
              </a:pPr>
              <a:r>
                <a:rPr lang="en-US" sz="1050" b="1" dirty="0">
                  <a:solidFill>
                    <a:srgbClr val="000000"/>
                  </a:solidFill>
                  <a:effectLst/>
                  <a:latin typeface="Century Gothic" panose="020B0502020202020204" pitchFamily="34" charset="0"/>
                  <a:ea typeface="Calibri" panose="020F0502020204030204" pitchFamily="34" charset="0"/>
                </a:rPr>
                <a:t>* Examples: adding/subtracting with unlike denominators, regrouping, etc.</a:t>
              </a:r>
              <a:endParaRPr lang="en-US" sz="1200" dirty="0">
                <a:effectLst/>
                <a:latin typeface="Times New Roman" panose="02020603050405020304" pitchFamily="18" charset="0"/>
                <a:ea typeface="Calibri" panose="020F0502020204030204" pitchFamily="34" charset="0"/>
              </a:endParaRPr>
            </a:p>
          </p:txBody>
        </p:sp>
        <p:sp>
          <p:nvSpPr>
            <p:cNvPr id="16" name="Rectangle 15">
              <a:extLst>
                <a:ext uri="{FF2B5EF4-FFF2-40B4-BE49-F238E27FC236}">
                  <a16:creationId xmlns:a16="http://schemas.microsoft.com/office/drawing/2014/main" id="{E6C0A985-D3C6-4370-8533-DA15948FE572}"/>
                </a:ext>
              </a:extLst>
            </p:cNvPr>
            <p:cNvSpPr/>
            <p:nvPr/>
          </p:nvSpPr>
          <p:spPr>
            <a:xfrm flipH="1">
              <a:off x="0" y="2990850"/>
              <a:ext cx="7040880" cy="731520"/>
            </a:xfrm>
            <a:prstGeom prst="rect">
              <a:avLst/>
            </a:prstGeom>
            <a:grpFill/>
            <a:ln w="28575" cap="flat" cmpd="sng" algn="ctr">
              <a:solidFill>
                <a:schemeClr val="tx1"/>
              </a:solidFill>
              <a:prstDash val="solid"/>
              <a:miter lim="800000"/>
            </a:ln>
            <a:effectLst/>
          </p:spPr>
          <p:txBody>
            <a:bodyPr rot="0" spcFirstLastPara="0" vert="horz" wrap="square" lIns="182880" tIns="45720" rIns="182880" bIns="45720" numCol="1" spcCol="0" rtlCol="0" fromWordArt="0" anchor="ctr" anchorCtr="0" forceAA="0" compatLnSpc="1">
              <a:prstTxWarp prst="textNoShape">
                <a:avLst/>
              </a:prstTxWarp>
              <a:noAutofit/>
            </a:bodyPr>
            <a:lstStyle/>
            <a:p>
              <a:pPr marR="0" lvl="0">
                <a:spcBef>
                  <a:spcPts val="0"/>
                </a:spcBef>
                <a:spcAft>
                  <a:spcPts val="300"/>
                </a:spcAft>
              </a:pPr>
              <a:r>
                <a:rPr lang="en-US" sz="1800" b="1" dirty="0">
                  <a:solidFill>
                    <a:srgbClr val="000000"/>
                  </a:solidFill>
                  <a:effectLst/>
                  <a:latin typeface="Century Gothic" panose="020B0502020202020204" pitchFamily="34" charset="0"/>
                  <a:ea typeface="Calibri" panose="020F0502020204030204" pitchFamily="34" charset="0"/>
                </a:rPr>
                <a:t>3.  Why did you (insert procedure)?</a:t>
              </a:r>
              <a:endParaRPr lang="en-US" sz="1200" dirty="0">
                <a:effectLst/>
                <a:latin typeface="Times New Roman" panose="02020603050405020304" pitchFamily="18" charset="0"/>
                <a:ea typeface="Calibri" panose="020F0502020204030204" pitchFamily="34" charset="0"/>
              </a:endParaRPr>
            </a:p>
            <a:p>
              <a:pPr marL="548640" marR="0" lvl="0" indent="-228600">
                <a:spcBef>
                  <a:spcPts val="0"/>
                </a:spcBef>
                <a:spcAft>
                  <a:spcPts val="300"/>
                </a:spcAft>
                <a:buFont typeface="Wingdings" panose="05000000000000000000" pitchFamily="2" charset="2"/>
                <a:buChar char=""/>
              </a:pPr>
              <a:r>
                <a:rPr lang="en-US" sz="1200" b="1" dirty="0">
                  <a:solidFill>
                    <a:srgbClr val="000000"/>
                  </a:solidFill>
                  <a:effectLst/>
                  <a:latin typeface="Century Gothic" panose="020B0502020202020204" pitchFamily="34" charset="0"/>
                  <a:ea typeface="Calibri" panose="020F0502020204030204" pitchFamily="34" charset="0"/>
                </a:rPr>
                <a:t>Why is a certain procedure required for solving the problem?</a:t>
              </a:r>
              <a:endParaRPr lang="en-US" sz="1200" dirty="0">
                <a:effectLst/>
                <a:latin typeface="Times New Roman" panose="02020603050405020304" pitchFamily="18" charset="0"/>
                <a:ea typeface="Calibri" panose="020F0502020204030204" pitchFamily="34" charset="0"/>
              </a:endParaRPr>
            </a:p>
          </p:txBody>
        </p:sp>
        <p:sp>
          <p:nvSpPr>
            <p:cNvPr id="17" name="Rectangle 16">
              <a:extLst>
                <a:ext uri="{FF2B5EF4-FFF2-40B4-BE49-F238E27FC236}">
                  <a16:creationId xmlns:a16="http://schemas.microsoft.com/office/drawing/2014/main" id="{D3442E0F-910B-45DA-B80B-C8122F80B7AE}"/>
                </a:ext>
              </a:extLst>
            </p:cNvPr>
            <p:cNvSpPr/>
            <p:nvPr/>
          </p:nvSpPr>
          <p:spPr>
            <a:xfrm flipH="1">
              <a:off x="0" y="3916680"/>
              <a:ext cx="7040880" cy="502920"/>
            </a:xfrm>
            <a:prstGeom prst="rect">
              <a:avLst/>
            </a:prstGeom>
            <a:grpFill/>
            <a:ln w="28575" cap="flat" cmpd="sng" algn="ctr">
              <a:solidFill>
                <a:schemeClr val="tx1"/>
              </a:solidFill>
              <a:prstDash val="solid"/>
              <a:miter lim="800000"/>
            </a:ln>
            <a:effectLst/>
          </p:spPr>
          <p:txBody>
            <a:bodyPr rot="0" spcFirstLastPara="0" vert="horz" wrap="square" lIns="182880" tIns="45720" rIns="182880" bIns="45720" numCol="1" spcCol="0" rtlCol="0" fromWordArt="0" anchor="ctr" anchorCtr="0" forceAA="0" compatLnSpc="1">
              <a:prstTxWarp prst="textNoShape">
                <a:avLst/>
              </a:prstTxWarp>
              <a:noAutofit/>
            </a:bodyPr>
            <a:lstStyle/>
            <a:p>
              <a:pPr marR="0" lvl="0">
                <a:spcBef>
                  <a:spcPts val="0"/>
                </a:spcBef>
                <a:spcAft>
                  <a:spcPts val="0"/>
                </a:spcAft>
              </a:pPr>
              <a:r>
                <a:rPr lang="en-US" sz="1800" b="1" dirty="0">
                  <a:solidFill>
                    <a:srgbClr val="000000"/>
                  </a:solidFill>
                  <a:effectLst/>
                  <a:latin typeface="Century Gothic" panose="020B0502020202020204" pitchFamily="34" charset="0"/>
                  <a:ea typeface="Calibri" panose="020F0502020204030204" pitchFamily="34" charset="0"/>
                </a:rPr>
                <a:t>4.  Did you </a:t>
              </a:r>
              <a:r>
                <a:rPr lang="en-US" b="1" dirty="0">
                  <a:solidFill>
                    <a:srgbClr val="000000"/>
                  </a:solidFill>
                  <a:latin typeface="Century Gothic" panose="020B0502020202020204" pitchFamily="34" charset="0"/>
                  <a:ea typeface="Calibri" panose="020F0502020204030204" pitchFamily="34" charset="0"/>
                </a:rPr>
                <a:t>w</a:t>
              </a:r>
              <a:r>
                <a:rPr lang="en-US" sz="1800" b="1" dirty="0">
                  <a:solidFill>
                    <a:srgbClr val="000000"/>
                  </a:solidFill>
                  <a:effectLst/>
                  <a:latin typeface="Century Gothic" panose="020B0502020202020204" pitchFamily="34" charset="0"/>
                  <a:ea typeface="Calibri" panose="020F0502020204030204" pitchFamily="34" charset="0"/>
                </a:rPr>
                <a:t>rite the answer clearly?</a:t>
              </a:r>
              <a:endParaRPr lang="en-US" sz="1200" dirty="0">
                <a:effectLst/>
                <a:latin typeface="Times New Roman" panose="02020603050405020304" pitchFamily="18" charset="0"/>
                <a:ea typeface="Calibri" panose="020F0502020204030204" pitchFamily="34" charset="0"/>
              </a:endParaRPr>
            </a:p>
          </p:txBody>
        </p:sp>
        <p:sp>
          <p:nvSpPr>
            <p:cNvPr id="18" name="Rectangle 17">
              <a:extLst>
                <a:ext uri="{FF2B5EF4-FFF2-40B4-BE49-F238E27FC236}">
                  <a16:creationId xmlns:a16="http://schemas.microsoft.com/office/drawing/2014/main" id="{516AA414-6AEA-4549-A65A-99D5A426C7A0}"/>
                </a:ext>
              </a:extLst>
            </p:cNvPr>
            <p:cNvSpPr/>
            <p:nvPr/>
          </p:nvSpPr>
          <p:spPr>
            <a:xfrm flipH="1">
              <a:off x="0" y="4610100"/>
              <a:ext cx="7040880" cy="960120"/>
            </a:xfrm>
            <a:prstGeom prst="rect">
              <a:avLst/>
            </a:prstGeom>
            <a:grpFill/>
            <a:ln w="28575" cap="flat" cmpd="sng" algn="ctr">
              <a:solidFill>
                <a:schemeClr val="tx1"/>
              </a:solidFill>
              <a:prstDash val="solid"/>
              <a:miter lim="800000"/>
            </a:ln>
            <a:effectLst/>
          </p:spPr>
          <p:txBody>
            <a:bodyPr rot="0" spcFirstLastPara="0" vert="horz" wrap="square" lIns="182880" tIns="45720" rIns="182880" bIns="45720" numCol="1" spcCol="0" rtlCol="0" fromWordArt="0" anchor="ctr" anchorCtr="0" forceAA="0" compatLnSpc="1">
              <a:prstTxWarp prst="textNoShape">
                <a:avLst/>
              </a:prstTxWarp>
              <a:noAutofit/>
            </a:bodyPr>
            <a:lstStyle/>
            <a:p>
              <a:pPr marR="0" lvl="0">
                <a:spcBef>
                  <a:spcPts val="0"/>
                </a:spcBef>
                <a:spcAft>
                  <a:spcPts val="300"/>
                </a:spcAft>
              </a:pPr>
              <a:r>
                <a:rPr lang="en-US" sz="1800" b="1" dirty="0">
                  <a:solidFill>
                    <a:srgbClr val="000000"/>
                  </a:solidFill>
                  <a:effectLst/>
                  <a:latin typeface="Century Gothic" panose="020B0502020202020204" pitchFamily="34" charset="0"/>
                  <a:ea typeface="Calibri" panose="020F0502020204030204" pitchFamily="34" charset="0"/>
                </a:rPr>
                <a:t>5.  Explain why the answer </a:t>
              </a:r>
              <a:r>
                <a:rPr lang="en-US" sz="1800" b="1" u="sng" dirty="0">
                  <a:solidFill>
                    <a:srgbClr val="000000"/>
                  </a:solidFill>
                  <a:effectLst/>
                  <a:latin typeface="Century Gothic" panose="020B0502020202020204" pitchFamily="34" charset="0"/>
                  <a:ea typeface="Calibri" panose="020F0502020204030204" pitchFamily="34" charset="0"/>
                </a:rPr>
                <a:t>makes sense</a:t>
              </a:r>
              <a:r>
                <a:rPr lang="en-US" sz="1800" b="1" dirty="0">
                  <a:solidFill>
                    <a:srgbClr val="000000"/>
                  </a:solidFill>
                  <a:effectLst/>
                  <a:latin typeface="Century Gothic" panose="020B0502020202020204" pitchFamily="34" charset="0"/>
                  <a:ea typeface="Calibri" panose="020F0502020204030204" pitchFamily="34" charset="0"/>
                </a:rPr>
                <a:t>.</a:t>
              </a:r>
              <a:endParaRPr lang="en-US" sz="1200" dirty="0">
                <a:effectLst/>
                <a:latin typeface="Century Gothic" panose="020B0502020202020204" pitchFamily="34" charset="0"/>
                <a:ea typeface="Calibri" panose="020F0502020204030204" pitchFamily="34" charset="0"/>
              </a:endParaRPr>
            </a:p>
            <a:p>
              <a:pPr marL="548640" marR="0" lvl="0" indent="-228600">
                <a:spcBef>
                  <a:spcPts val="0"/>
                </a:spcBef>
                <a:spcAft>
                  <a:spcPts val="300"/>
                </a:spcAft>
                <a:buFont typeface="Wingdings" panose="05000000000000000000" pitchFamily="2" charset="2"/>
                <a:buChar char=""/>
              </a:pPr>
              <a:r>
                <a:rPr lang="en-US" sz="1200" b="1" dirty="0">
                  <a:solidFill>
                    <a:srgbClr val="000000"/>
                  </a:solidFill>
                  <a:effectLst/>
                  <a:latin typeface="Century Gothic" panose="020B0502020202020204" pitchFamily="34" charset="0"/>
                  <a:ea typeface="Calibri" panose="020F0502020204030204" pitchFamily="34" charset="0"/>
                </a:rPr>
                <a:t>Remind students of what the problem is about.</a:t>
              </a:r>
              <a:endParaRPr lang="en-US" sz="1200" dirty="0">
                <a:effectLst/>
                <a:latin typeface="Century Gothic" panose="020B0502020202020204" pitchFamily="34" charset="0"/>
                <a:ea typeface="Calibri" panose="020F0502020204030204" pitchFamily="34" charset="0"/>
              </a:endParaRPr>
            </a:p>
            <a:p>
              <a:pPr marL="548640" marR="0" lvl="0" indent="-228600">
                <a:spcBef>
                  <a:spcPts val="0"/>
                </a:spcBef>
                <a:spcAft>
                  <a:spcPts val="300"/>
                </a:spcAft>
                <a:buFont typeface="Wingdings" panose="05000000000000000000" pitchFamily="2" charset="2"/>
                <a:buChar char=""/>
              </a:pPr>
              <a:r>
                <a:rPr lang="en-US" sz="1200" b="1" dirty="0">
                  <a:solidFill>
                    <a:srgbClr val="000000"/>
                  </a:solidFill>
                  <a:effectLst/>
                  <a:latin typeface="Century Gothic" panose="020B0502020202020204" pitchFamily="34" charset="0"/>
                  <a:ea typeface="Calibri" panose="020F0502020204030204" pitchFamily="34" charset="0"/>
                </a:rPr>
                <a:t>For word problems, go back to the question.</a:t>
              </a:r>
              <a:endParaRPr lang="en-US" sz="1200" dirty="0">
                <a:effectLst/>
                <a:latin typeface="Century Gothic" panose="020B0502020202020204" pitchFamily="34" charset="0"/>
                <a:ea typeface="Calibri" panose="020F0502020204030204" pitchFamily="34" charset="0"/>
              </a:endParaRPr>
            </a:p>
          </p:txBody>
        </p:sp>
      </p:grpSp>
      <p:sp>
        <p:nvSpPr>
          <p:cNvPr id="3" name="Slide Number Placeholder 2">
            <a:extLst>
              <a:ext uri="{FF2B5EF4-FFF2-40B4-BE49-F238E27FC236}">
                <a16:creationId xmlns:a16="http://schemas.microsoft.com/office/drawing/2014/main" id="{33EA29BF-E1C4-4247-8936-94E5BCDA299A}"/>
              </a:ext>
            </a:extLst>
          </p:cNvPr>
          <p:cNvSpPr>
            <a:spLocks noGrp="1"/>
          </p:cNvSpPr>
          <p:nvPr>
            <p:ph type="sldNum" sz="quarter" idx="12"/>
          </p:nvPr>
        </p:nvSpPr>
        <p:spPr/>
        <p:txBody>
          <a:bodyPr/>
          <a:lstStyle/>
          <a:p>
            <a:fld id="{1E421CFD-F83C-7D45-8062-EE5CFA7CDA5B}" type="slidenum">
              <a:rPr lang="en-US" smtClean="0"/>
              <a:t>13</a:t>
            </a:fld>
            <a:endParaRPr lang="en-US"/>
          </a:p>
        </p:txBody>
      </p:sp>
    </p:spTree>
    <p:extLst>
      <p:ext uri="{BB962C8B-B14F-4D97-AF65-F5344CB8AC3E}">
        <p14:creationId xmlns:p14="http://schemas.microsoft.com/office/powerpoint/2010/main" val="416613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FC0C642-7FCE-4B01-BD4F-91679D9BC5D7}"/>
              </a:ext>
            </a:extLst>
          </p:cNvPr>
          <p:cNvSpPr txBox="1">
            <a:spLocks/>
          </p:cNvSpPr>
          <p:nvPr/>
        </p:nvSpPr>
        <p:spPr>
          <a:xfrm>
            <a:off x="410308" y="249116"/>
            <a:ext cx="11371384"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914377" rtl="0" eaLnBrk="1" latinLnBrk="0" hangingPunct="1">
              <a:lnSpc>
                <a:spcPct val="90000"/>
              </a:lnSpc>
              <a:spcBef>
                <a:spcPct val="0"/>
              </a:spcBef>
              <a:buNone/>
              <a:defRPr sz="4500" b="1" kern="1200" cap="small" baseline="0">
                <a:solidFill>
                  <a:srgbClr val="570100"/>
                </a:solidFill>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defRPr>
            </a:lvl1pPr>
          </a:lstStyle>
          <a:p>
            <a:pPr marL="0" marR="0" lvl="0" indent="0" algn="l" defTabSz="914377" rtl="0" eaLnBrk="1" fontAlgn="auto" latinLnBrk="0" hangingPunct="1">
              <a:lnSpc>
                <a:spcPct val="90000"/>
              </a:lnSpc>
              <a:spcBef>
                <a:spcPct val="0"/>
              </a:spcBef>
              <a:spcAft>
                <a:spcPts val="0"/>
              </a:spcAft>
              <a:buClrTx/>
              <a:buSzTx/>
              <a:buFontTx/>
              <a:buNone/>
              <a:tabLst>
                <a:tab pos="10972800" algn="r"/>
              </a:tabLst>
              <a:defRPr/>
            </a:pPr>
            <a:r>
              <a:rPr kumimoji="0" lang="en-US" sz="5000" b="1" i="0" u="none" strike="noStrike" kern="1200" cap="none" spc="0" normalizeH="0" baseline="0" noProof="0" dirty="0">
                <a:ln>
                  <a:noFill/>
                </a:ln>
                <a:solidFill>
                  <a:srgbClr val="570100"/>
                </a:solidFill>
                <a:effectLst/>
                <a:uLnTx/>
                <a:uFillTx/>
                <a:latin typeface="Century Gothic" panose="020B0502020202020204" pitchFamily="34" charset="0"/>
                <a:ea typeface="+mj-ea"/>
                <a:cs typeface="Times New Roman" panose="02020603050405020304" pitchFamily="18" charset="0"/>
              </a:rPr>
              <a:t>Think-</a:t>
            </a:r>
            <a:r>
              <a:rPr kumimoji="0" lang="en-US" sz="5000" b="1" i="0" u="none" strike="noStrike" kern="1200" cap="none" spc="0" normalizeH="0" baseline="0" noProof="0" dirty="0" err="1">
                <a:ln>
                  <a:noFill/>
                </a:ln>
                <a:solidFill>
                  <a:srgbClr val="570100"/>
                </a:solidFill>
                <a:effectLst/>
                <a:uLnTx/>
                <a:uFillTx/>
                <a:latin typeface="Century Gothic" panose="020B0502020202020204" pitchFamily="34" charset="0"/>
                <a:ea typeface="+mj-ea"/>
                <a:cs typeface="Times New Roman" panose="02020603050405020304" pitchFamily="18" charset="0"/>
              </a:rPr>
              <a:t>Alouds</a:t>
            </a:r>
            <a:endParaRPr kumimoji="0" lang="en-US" sz="5000" b="1" i="0" u="none" strike="noStrike" kern="1200" cap="none" spc="0" normalizeH="0" baseline="0" noProof="0" dirty="0">
              <a:ln>
                <a:noFill/>
              </a:ln>
              <a:solidFill>
                <a:srgbClr val="570100"/>
              </a:solidFill>
              <a:effectLst/>
              <a:uLnTx/>
              <a:uFillTx/>
              <a:latin typeface="Century Gothic" panose="020B0502020202020204" pitchFamily="34" charset="0"/>
              <a:ea typeface="+mj-ea"/>
              <a:cs typeface="Times New Roman" panose="02020603050405020304" pitchFamily="18" charset="0"/>
            </a:endParaRPr>
          </a:p>
          <a:p>
            <a:pPr marL="0" marR="0" lvl="0" indent="0" algn="l" defTabSz="914377" rtl="0" eaLnBrk="1" fontAlgn="auto" latinLnBrk="0" hangingPunct="1">
              <a:lnSpc>
                <a:spcPct val="90000"/>
              </a:lnSpc>
              <a:spcBef>
                <a:spcPct val="0"/>
              </a:spcBef>
              <a:spcAft>
                <a:spcPts val="0"/>
              </a:spcAft>
              <a:buClrTx/>
              <a:buSzTx/>
              <a:buFontTx/>
              <a:buNone/>
              <a:tabLst/>
              <a:defRPr/>
            </a:pPr>
            <a:r>
              <a:rPr kumimoji="0" lang="en-US" sz="3500" b="1" i="0" u="none" strike="noStrike" kern="1200" cap="none" spc="0" normalizeH="0" baseline="0" noProof="0" dirty="0">
                <a:ln>
                  <a:noFill/>
                </a:ln>
                <a:solidFill>
                  <a:srgbClr val="570100"/>
                </a:solidFill>
                <a:effectLst/>
                <a:uLnTx/>
                <a:uFillTx/>
                <a:latin typeface="Century Gothic" panose="020B0502020202020204" pitchFamily="34" charset="0"/>
                <a:ea typeface="+mj-ea"/>
                <a:cs typeface="Times New Roman" panose="02020603050405020304" pitchFamily="18" charset="0"/>
              </a:rPr>
              <a:t>Sentence starters</a:t>
            </a:r>
          </a:p>
        </p:txBody>
      </p:sp>
      <p:sp>
        <p:nvSpPr>
          <p:cNvPr id="11" name="Rectangle 10">
            <a:extLst>
              <a:ext uri="{FF2B5EF4-FFF2-40B4-BE49-F238E27FC236}">
                <a16:creationId xmlns:a16="http://schemas.microsoft.com/office/drawing/2014/main" id="{CE3D67ED-F55E-44C6-A3F8-925F2296BB5D}"/>
              </a:ext>
            </a:extLst>
          </p:cNvPr>
          <p:cNvSpPr/>
          <p:nvPr/>
        </p:nvSpPr>
        <p:spPr>
          <a:xfrm flipH="1">
            <a:off x="4794875" y="93415"/>
            <a:ext cx="7130415" cy="1188720"/>
          </a:xfrm>
          <a:prstGeom prst="rect">
            <a:avLst/>
          </a:prstGeom>
          <a:solidFill>
            <a:srgbClr val="E0DCDD"/>
          </a:solidFill>
          <a:ln w="28575" cap="flat" cmpd="sng" algn="ctr">
            <a:solidFill>
              <a:schemeClr val="tx1"/>
            </a:solidFill>
            <a:prstDash val="solid"/>
            <a:miter lim="800000"/>
          </a:ln>
          <a:effectLst/>
        </p:spPr>
        <p:txBody>
          <a:bodyPr rot="0" spcFirstLastPara="0" vert="horz" wrap="square" lIns="182880" tIns="45720" rIns="182880" bIns="45720" numCol="1" spcCol="0" rtlCol="0" fromWordArt="0" anchor="ctr" anchorCtr="0" forceAA="0" compatLnSpc="1">
            <a:prstTxWarp prst="textNoShape">
              <a:avLst/>
            </a:prstTxWarp>
            <a:noAutofit/>
          </a:bodyPr>
          <a:lstStyle/>
          <a:p>
            <a:pPr marR="0" lvl="0" indent="-228600" defTabSz="914400" eaLnBrk="1" fontAlgn="auto" latinLnBrk="0" hangingPunct="1">
              <a:lnSpc>
                <a:spcPct val="100000"/>
              </a:lnSpc>
              <a:spcBef>
                <a:spcPts val="0"/>
              </a:spcBef>
              <a:spcAft>
                <a:spcPts val="30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cs typeface="+mn-cs"/>
              </a:rPr>
              <a:t>1</a:t>
            </a:r>
            <a:r>
              <a:rPr kumimoji="0" lang="en-US" sz="18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rPr>
              <a:t>.  The problem is asking me to _____.</a:t>
            </a:r>
            <a:endParaRPr kumimoji="0" lang="en-US" sz="1200" b="0"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endParaRPr>
          </a:p>
          <a:p>
            <a:pPr marL="320040" marR="0" lvl="0" indent="0" defTabSz="914400" eaLnBrk="1" fontAlgn="auto" latinLnBrk="0" hangingPunct="1">
              <a:lnSpc>
                <a:spcPct val="100000"/>
              </a:lnSpc>
              <a:spcBef>
                <a:spcPts val="0"/>
              </a:spcBef>
              <a:spcAft>
                <a:spcPts val="30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rPr>
              <a:t>Examples:</a:t>
            </a:r>
            <a:endParaRPr kumimoji="0" lang="en-US" sz="1200" b="0"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endParaRPr>
          </a:p>
          <a:p>
            <a:pPr marL="548640" marR="0" lvl="0" indent="-228600" defTabSz="91440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2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rPr>
              <a:t>add, subtract, multiply, divide</a:t>
            </a:r>
            <a:endParaRPr kumimoji="0" lang="en-US" sz="1200" b="0"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endParaRPr>
          </a:p>
          <a:p>
            <a:pPr marL="548640" marR="0" lvl="0" indent="-228600" defTabSz="91440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2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rPr>
              <a:t>reread the question in a word problem to find the unknown</a:t>
            </a:r>
            <a:endParaRPr kumimoji="0" lang="en-US" sz="1200" b="0"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C108765D-AC62-4A8F-A1D7-6E06057DBE9D}"/>
              </a:ext>
            </a:extLst>
          </p:cNvPr>
          <p:cNvSpPr/>
          <p:nvPr/>
        </p:nvSpPr>
        <p:spPr>
          <a:xfrm flipH="1">
            <a:off x="4794875" y="1329178"/>
            <a:ext cx="7130415" cy="960120"/>
          </a:xfrm>
          <a:prstGeom prst="rect">
            <a:avLst/>
          </a:prstGeom>
          <a:solidFill>
            <a:srgbClr val="E0DCDD"/>
          </a:solidFill>
          <a:ln w="28575" cap="flat" cmpd="sng" algn="ctr">
            <a:solidFill>
              <a:schemeClr val="tx1"/>
            </a:solidFill>
            <a:prstDash val="solid"/>
            <a:miter lim="800000"/>
          </a:ln>
          <a:effectLst/>
        </p:spPr>
        <p:txBody>
          <a:bodyPr rot="0" spcFirstLastPara="0" vert="horz" wrap="square" lIns="182880" tIns="45720" rIns="182880" bIns="45720" numCol="1" spcCol="0" rtlCol="0" fromWordArt="0" anchor="ctr" anchorCtr="0" forceAA="0" compatLnSpc="1">
            <a:prstTxWarp prst="textNoShape">
              <a:avLst/>
            </a:prstTxWarp>
            <a:noAutofit/>
          </a:bodyPr>
          <a:lstStyle/>
          <a:p>
            <a:pPr marR="0" lvl="0" defTabSz="914400" eaLnBrk="1" fontAlgn="auto" latinLnBrk="0" hangingPunct="1">
              <a:lnSpc>
                <a:spcPct val="100000"/>
              </a:lnSpc>
              <a:spcBef>
                <a:spcPts val="0"/>
              </a:spcBef>
              <a:spcAft>
                <a:spcPts val="300"/>
              </a:spcAft>
              <a:buClrTx/>
              <a:buSzTx/>
              <a:tabLst/>
              <a:defRPr/>
            </a:pPr>
            <a:r>
              <a:rPr kumimoji="0" lang="en-US" sz="18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rPr>
              <a:t>2.  I am solving this problem with _____.</a:t>
            </a:r>
            <a:endParaRPr kumimoji="0" lang="en-US" sz="1200" b="0"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endParaRPr>
          </a:p>
          <a:p>
            <a:pPr marL="320040" marR="0" lvl="0" indent="0" defTabSz="914400" eaLnBrk="1" fontAlgn="auto" latinLnBrk="0" hangingPunct="1">
              <a:lnSpc>
                <a:spcPct val="100000"/>
              </a:lnSpc>
              <a:spcBef>
                <a:spcPts val="0"/>
              </a:spcBef>
              <a:spcAft>
                <a:spcPts val="30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rPr>
              <a:t>Examples:</a:t>
            </a:r>
            <a:endParaRPr kumimoji="0" lang="en-US" sz="1200" b="0"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endParaRPr>
          </a:p>
          <a:p>
            <a:pPr marL="548640" marR="0" lvl="0" indent="-228600" defTabSz="91440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2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rPr>
              <a:t>fractions, decimals, whole numbers, proportions, ratios, integers</a:t>
            </a:r>
            <a:endParaRPr kumimoji="0" lang="en-US" sz="1200" b="0"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endParaRPr>
          </a:p>
        </p:txBody>
      </p:sp>
      <p:sp>
        <p:nvSpPr>
          <p:cNvPr id="20" name="Rectangle 19">
            <a:extLst>
              <a:ext uri="{FF2B5EF4-FFF2-40B4-BE49-F238E27FC236}">
                <a16:creationId xmlns:a16="http://schemas.microsoft.com/office/drawing/2014/main" id="{0E5C35E1-F8E9-4542-9327-3568608621D4}"/>
              </a:ext>
            </a:extLst>
          </p:cNvPr>
          <p:cNvSpPr/>
          <p:nvPr/>
        </p:nvSpPr>
        <p:spPr>
          <a:xfrm flipH="1">
            <a:off x="4794875" y="2331174"/>
            <a:ext cx="7130413" cy="1188720"/>
          </a:xfrm>
          <a:prstGeom prst="rect">
            <a:avLst/>
          </a:prstGeom>
          <a:solidFill>
            <a:srgbClr val="E0DCDD"/>
          </a:solidFill>
          <a:ln w="28575" cap="flat" cmpd="sng" algn="ctr">
            <a:solidFill>
              <a:schemeClr val="tx1"/>
            </a:solidFill>
            <a:prstDash val="solid"/>
            <a:miter lim="800000"/>
          </a:ln>
          <a:effectLst/>
        </p:spPr>
        <p:txBody>
          <a:bodyPr rot="0" spcFirstLastPara="0" vert="horz" wrap="square" lIns="182880" tIns="45720" rIns="182880" bIns="45720" numCol="1" spcCol="0" rtlCol="0" fromWordArt="0" anchor="ctr" anchorCtr="0" forceAA="0" compatLnSpc="1">
            <a:prstTxWarp prst="textNoShape">
              <a:avLst/>
            </a:prstTxWarp>
            <a:noAutofit/>
          </a:bodyPr>
          <a:lstStyle/>
          <a:p>
            <a:pPr marR="0" lvl="0" defTabSz="914400" eaLnBrk="1" fontAlgn="auto" latinLnBrk="0" hangingPunct="1">
              <a:lnSpc>
                <a:spcPct val="100000"/>
              </a:lnSpc>
              <a:spcBef>
                <a:spcPts val="0"/>
              </a:spcBef>
              <a:spcAft>
                <a:spcPts val="300"/>
              </a:spcAft>
              <a:buClrTx/>
              <a:buSzTx/>
              <a:tabLst/>
              <a:defRPr/>
            </a:pPr>
            <a:r>
              <a:rPr kumimoji="0" lang="en-US" sz="18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rPr>
              <a:t>3.  I need to _____ before I can solve the problem.</a:t>
            </a:r>
            <a:endParaRPr kumimoji="0" lang="en-US" sz="1200" b="0"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endParaRPr>
          </a:p>
          <a:p>
            <a:pPr marL="320040" marR="0" lvl="0" indent="0" defTabSz="914400" eaLnBrk="1" fontAlgn="auto" latinLnBrk="0" hangingPunct="1">
              <a:lnSpc>
                <a:spcPct val="100000"/>
              </a:lnSpc>
              <a:spcBef>
                <a:spcPts val="0"/>
              </a:spcBef>
              <a:spcAft>
                <a:spcPts val="30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rPr>
              <a:t>Examples:</a:t>
            </a:r>
            <a:endParaRPr kumimoji="0" lang="en-US" sz="1200" b="0"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endParaRPr>
          </a:p>
          <a:p>
            <a:pPr marL="548640" marR="0" lvl="0" indent="-228600" defTabSz="91440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2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rPr>
              <a:t>regroup</a:t>
            </a:r>
            <a:endParaRPr kumimoji="0" lang="en-US" sz="1200" b="0"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endParaRPr>
          </a:p>
          <a:p>
            <a:pPr marL="548640" marR="0" lvl="0" indent="-228600" defTabSz="91440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2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rPr>
              <a:t>find a common denominator so the fractions have the same unit</a:t>
            </a:r>
            <a:endParaRPr kumimoji="0" lang="en-US" sz="1200" b="0"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endParaRPr>
          </a:p>
        </p:txBody>
      </p:sp>
      <p:sp>
        <p:nvSpPr>
          <p:cNvPr id="21" name="Rectangle 20">
            <a:extLst>
              <a:ext uri="{FF2B5EF4-FFF2-40B4-BE49-F238E27FC236}">
                <a16:creationId xmlns:a16="http://schemas.microsoft.com/office/drawing/2014/main" id="{278A3CE0-A2B1-4EC9-9A27-4A1E27C53A23}"/>
              </a:ext>
            </a:extLst>
          </p:cNvPr>
          <p:cNvSpPr/>
          <p:nvPr/>
        </p:nvSpPr>
        <p:spPr>
          <a:xfrm flipH="1">
            <a:off x="4794874" y="3577797"/>
            <a:ext cx="7130413" cy="1965960"/>
          </a:xfrm>
          <a:prstGeom prst="rect">
            <a:avLst/>
          </a:prstGeom>
          <a:solidFill>
            <a:srgbClr val="E0DCDD"/>
          </a:solidFill>
          <a:ln w="28575" cap="flat" cmpd="sng" algn="ctr">
            <a:solidFill>
              <a:schemeClr val="tx1"/>
            </a:solidFill>
            <a:prstDash val="solid"/>
            <a:miter lim="800000"/>
          </a:ln>
          <a:effectLst/>
        </p:spPr>
        <p:txBody>
          <a:bodyPr rot="0" spcFirstLastPara="0" vert="horz" wrap="square" lIns="182880" tIns="45720" rIns="182880" bIns="45720" numCol="1" spcCol="0" rtlCol="0" fromWordArt="0" anchor="ctr" anchorCtr="0" forceAA="0" compatLnSpc="1">
            <a:prstTxWarp prst="textNoShape">
              <a:avLst/>
            </a:prstTxWarp>
            <a:noAutofit/>
          </a:bodyPr>
          <a:lstStyle/>
          <a:p>
            <a:pPr marR="0" lvl="0" defTabSz="914400" eaLnBrk="1" fontAlgn="auto" latinLnBrk="0" hangingPunct="1">
              <a:lnSpc>
                <a:spcPct val="100000"/>
              </a:lnSpc>
              <a:spcBef>
                <a:spcPts val="0"/>
              </a:spcBef>
              <a:spcAft>
                <a:spcPts val="300"/>
              </a:spcAft>
              <a:buClrTx/>
              <a:buSzTx/>
              <a:tabLst/>
              <a:defRPr/>
            </a:pPr>
            <a:r>
              <a:rPr kumimoji="0" lang="en-US" sz="18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rPr>
              <a:t>4.  The first thing I am going to do is _____ BECAUSE _____.</a:t>
            </a:r>
            <a:endParaRPr kumimoji="0" lang="en-US" sz="1200" b="0"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endParaRPr>
          </a:p>
          <a:p>
            <a:pPr marL="320040" marR="0" lvl="0" indent="0" defTabSz="914400" eaLnBrk="1" fontAlgn="auto" latinLnBrk="0" hangingPunct="1">
              <a:lnSpc>
                <a:spcPct val="100000"/>
              </a:lnSpc>
              <a:spcBef>
                <a:spcPts val="0"/>
              </a:spcBef>
              <a:spcAft>
                <a:spcPts val="30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rPr>
              <a:t>Examples:</a:t>
            </a:r>
            <a:endParaRPr kumimoji="0" lang="en-US" sz="1200" b="0"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endParaRPr>
          </a:p>
          <a:p>
            <a:pPr marL="548640" marR="0" lvl="0" indent="-228600" defTabSz="91440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2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rPr>
              <a:t>Circle important information BECAUSE I want to decide what’s important to answer the question.</a:t>
            </a:r>
            <a:endParaRPr kumimoji="0" lang="en-US" sz="1200" b="0"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endParaRPr>
          </a:p>
          <a:p>
            <a:pPr marL="548640" marR="0" lvl="0" indent="-228600" defTabSz="91440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2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rPr>
              <a:t>Decide which operation to use BECAUSE then I can set up the equation with important information from the problem.</a:t>
            </a:r>
            <a:endParaRPr kumimoji="0" lang="en-US" sz="1200" b="0"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endParaRPr>
          </a:p>
          <a:p>
            <a:pPr marL="548640" marR="0" lvl="0" indent="-228600" defTabSz="914400" eaLnBrk="1" fontAlgn="auto" latinLnBrk="0" hangingPunct="1">
              <a:lnSpc>
                <a:spcPct val="100000"/>
              </a:lnSpc>
              <a:spcBef>
                <a:spcPts val="0"/>
              </a:spcBef>
              <a:spcAft>
                <a:spcPts val="300"/>
              </a:spcAft>
              <a:buClrTx/>
              <a:buSzTx/>
              <a:buFont typeface="Wingdings" panose="05000000000000000000" pitchFamily="2" charset="2"/>
              <a:buChar char=""/>
              <a:tabLst/>
              <a:defRPr/>
            </a:pPr>
            <a:r>
              <a:rPr kumimoji="0" lang="en-US" sz="12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rPr>
              <a:t>Start in the ones column BECAUSE if I need to regroup, that is the most efficient place to start when adding and subtracting.</a:t>
            </a:r>
            <a:endParaRPr kumimoji="0" lang="en-US" sz="1200" b="0" i="0" u="none" strike="noStrike" kern="0" cap="none" spc="0" normalizeH="0" baseline="0" noProof="0" dirty="0">
              <a:ln>
                <a:noFill/>
              </a:ln>
              <a:solidFill>
                <a:sysClr val="window" lastClr="FFFFFF"/>
              </a:solidFill>
              <a:effectLst/>
              <a:uLnTx/>
              <a:uFillTx/>
              <a:latin typeface="Century Gothic" panose="020B0502020202020204" pitchFamily="34" charset="0"/>
              <a:ea typeface="Calibri" panose="020F0502020204030204" pitchFamily="34" charset="0"/>
            </a:endParaRPr>
          </a:p>
        </p:txBody>
      </p:sp>
      <p:sp>
        <p:nvSpPr>
          <p:cNvPr id="22" name="Rectangle 21">
            <a:extLst>
              <a:ext uri="{FF2B5EF4-FFF2-40B4-BE49-F238E27FC236}">
                <a16:creationId xmlns:a16="http://schemas.microsoft.com/office/drawing/2014/main" id="{B9955281-88C0-447B-BB30-9227FCCC98B8}"/>
              </a:ext>
            </a:extLst>
          </p:cNvPr>
          <p:cNvSpPr/>
          <p:nvPr/>
        </p:nvSpPr>
        <p:spPr>
          <a:xfrm flipH="1">
            <a:off x="4794873" y="5601659"/>
            <a:ext cx="7130413" cy="470529"/>
          </a:xfrm>
          <a:prstGeom prst="rect">
            <a:avLst/>
          </a:prstGeom>
          <a:solidFill>
            <a:srgbClr val="E0DCDD"/>
          </a:solidFill>
          <a:ln w="28575" cap="flat" cmpd="sng" algn="ctr">
            <a:solidFill>
              <a:schemeClr val="tx1"/>
            </a:solidFill>
            <a:prstDash val="solid"/>
            <a:miter lim="800000"/>
          </a:ln>
          <a:effectLst/>
        </p:spPr>
        <p:txBody>
          <a:bodyPr rot="0" spcFirstLastPara="0" vert="horz" wrap="square" lIns="182880" tIns="45720" rIns="182880" bIns="45720" numCol="1" spcCol="0" rtlCol="0" fromWordArt="0" anchor="ctr" anchorCtr="0" forceAA="0" compatLnSpc="1">
            <a:prstTxWarp prst="textNoShape">
              <a:avLst/>
            </a:prstTxWarp>
            <a:noAutofit/>
          </a:bodyPr>
          <a:lstStyle/>
          <a:p>
            <a:pPr marR="0" lvl="0" defTabSz="914400" eaLnBrk="1" fontAlgn="auto" latinLnBrk="0" hangingPunct="1">
              <a:lnSpc>
                <a:spcPct val="100000"/>
              </a:lnSpc>
              <a:spcBef>
                <a:spcPts val="0"/>
              </a:spcBef>
              <a:spcAft>
                <a:spcPts val="0"/>
              </a:spcAft>
              <a:buClrTx/>
              <a:buSzTx/>
              <a:tabLst/>
              <a:defRPr/>
            </a:pPr>
            <a:r>
              <a:rPr kumimoji="0" lang="en-US" sz="1800" b="1" i="0" u="none" strike="noStrike" kern="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cs typeface="+mn-cs"/>
              </a:rPr>
              <a:t>5.  The answer makes sense because _____.</a:t>
            </a:r>
            <a:endParaRPr kumimoji="0" lang="en-US" sz="1200" b="0" i="0" u="none" strike="noStrike" kern="0" cap="none" spc="0" normalizeH="0" baseline="0" noProof="0" dirty="0">
              <a:ln>
                <a:noFill/>
              </a:ln>
              <a:solidFill>
                <a:sysClr val="window" lastClr="FFFFFF"/>
              </a:solidFill>
              <a:effectLst/>
              <a:uLnTx/>
              <a:uFillTx/>
              <a:latin typeface="Times New Roman" panose="02020603050405020304" pitchFamily="18" charset="0"/>
              <a:ea typeface="Calibri" panose="020F0502020204030204" pitchFamily="34" charset="0"/>
              <a:cs typeface="+mn-cs"/>
            </a:endParaRPr>
          </a:p>
        </p:txBody>
      </p:sp>
      <p:sp>
        <p:nvSpPr>
          <p:cNvPr id="3" name="Slide Number Placeholder 2">
            <a:extLst>
              <a:ext uri="{FF2B5EF4-FFF2-40B4-BE49-F238E27FC236}">
                <a16:creationId xmlns:a16="http://schemas.microsoft.com/office/drawing/2014/main" id="{AB487587-F488-4970-89B6-7ADD80D95324}"/>
              </a:ext>
            </a:extLst>
          </p:cNvPr>
          <p:cNvSpPr>
            <a:spLocks noGrp="1"/>
          </p:cNvSpPr>
          <p:nvPr>
            <p:ph type="sldNum" sz="quarter" idx="12"/>
          </p:nvPr>
        </p:nvSpPr>
        <p:spPr/>
        <p:txBody>
          <a:bodyPr/>
          <a:lstStyle/>
          <a:p>
            <a:fld id="{1E421CFD-F83C-7D45-8062-EE5CFA7CDA5B}" type="slidenum">
              <a:rPr lang="en-US" smtClean="0"/>
              <a:t>14</a:t>
            </a:fld>
            <a:endParaRPr lang="en-US"/>
          </a:p>
        </p:txBody>
      </p:sp>
    </p:spTree>
    <p:extLst>
      <p:ext uri="{BB962C8B-B14F-4D97-AF65-F5344CB8AC3E}">
        <p14:creationId xmlns:p14="http://schemas.microsoft.com/office/powerpoint/2010/main" val="2722378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a:xfrm>
            <a:off x="838200" y="365125"/>
            <a:ext cx="10515600" cy="777875"/>
          </a:xfrm>
        </p:spPr>
        <p:txBody>
          <a:bodyPr/>
          <a:lstStyle/>
          <a:p>
            <a:pPr algn="ctr"/>
            <a:r>
              <a:rPr lang="en-US" dirty="0"/>
              <a:t>Student Explanations</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328613" y="1143000"/>
            <a:ext cx="11601450" cy="5578475"/>
          </a:xfrm>
        </p:spPr>
        <p:txBody>
          <a:bodyPr>
            <a:noAutofit/>
          </a:bodyPr>
          <a:lstStyle/>
          <a:p>
            <a:pPr marL="0" indent="0">
              <a:lnSpc>
                <a:spcPct val="100000"/>
              </a:lnSpc>
              <a:spcBef>
                <a:spcPts val="200"/>
              </a:spcBef>
              <a:spcAft>
                <a:spcPts val="400"/>
              </a:spcAft>
              <a:buNone/>
            </a:pPr>
            <a:r>
              <a:rPr lang="en-US" sz="2400" dirty="0">
                <a:solidFill>
                  <a:schemeClr val="tx1"/>
                </a:solidFill>
              </a:rPr>
              <a:t>When students are explaining their solutions:</a:t>
            </a:r>
          </a:p>
          <a:p>
            <a:pPr marL="514350" indent="-514350">
              <a:lnSpc>
                <a:spcPct val="100000"/>
              </a:lnSpc>
              <a:spcBef>
                <a:spcPts val="200"/>
              </a:spcBef>
              <a:spcAft>
                <a:spcPts val="400"/>
              </a:spcAft>
              <a:buAutoNum type="arabicPeriod"/>
            </a:pPr>
            <a:r>
              <a:rPr lang="en-US" sz="2400" dirty="0">
                <a:solidFill>
                  <a:schemeClr val="tx1"/>
                </a:solidFill>
              </a:rPr>
              <a:t>Employ Prompting Questions to Support Explanations</a:t>
            </a:r>
          </a:p>
          <a:p>
            <a:pPr marL="1428750" lvl="2" indent="-514350">
              <a:spcBef>
                <a:spcPts val="200"/>
              </a:spcBef>
              <a:spcAft>
                <a:spcPts val="400"/>
              </a:spcAft>
              <a:buFont typeface="+mj-lt"/>
              <a:buAutoNum type="alphaLcPeriod"/>
            </a:pPr>
            <a:r>
              <a:rPr lang="en-US" sz="2200" dirty="0"/>
              <a:t>What’s the problem asking you to do?</a:t>
            </a:r>
          </a:p>
          <a:p>
            <a:pPr marL="1428750" lvl="2" indent="-514350">
              <a:spcBef>
                <a:spcPts val="200"/>
              </a:spcBef>
              <a:spcAft>
                <a:spcPts val="400"/>
              </a:spcAft>
              <a:buFont typeface="+mj-lt"/>
              <a:buAutoNum type="alphaLcPeriod"/>
            </a:pPr>
            <a:r>
              <a:rPr lang="en-US" sz="2200" dirty="0">
                <a:solidFill>
                  <a:schemeClr val="tx1"/>
                </a:solidFill>
              </a:rPr>
              <a:t>What should you do </a:t>
            </a:r>
            <a:r>
              <a:rPr lang="en-US" sz="2200" dirty="0"/>
              <a:t>(first, next, etc.) to solve the problem?</a:t>
            </a:r>
          </a:p>
          <a:p>
            <a:pPr marL="1428750" lvl="2" indent="-514350">
              <a:spcBef>
                <a:spcPts val="200"/>
              </a:spcBef>
              <a:spcAft>
                <a:spcPts val="400"/>
              </a:spcAft>
              <a:buFont typeface="+mj-lt"/>
              <a:buAutoNum type="alphaLcPeriod"/>
            </a:pPr>
            <a:r>
              <a:rPr lang="en-US" sz="2200" dirty="0">
                <a:solidFill>
                  <a:schemeClr val="tx1"/>
                </a:solidFill>
              </a:rPr>
              <a:t>Write the answer.</a:t>
            </a:r>
          </a:p>
          <a:p>
            <a:pPr marL="514350" indent="-514350">
              <a:lnSpc>
                <a:spcPct val="100000"/>
              </a:lnSpc>
              <a:spcBef>
                <a:spcPts val="200"/>
              </a:spcBef>
              <a:spcAft>
                <a:spcPts val="400"/>
              </a:spcAft>
              <a:buFont typeface="+mj-lt"/>
              <a:buAutoNum type="arabicPeriod"/>
            </a:pPr>
            <a:r>
              <a:rPr lang="en-US" sz="2400" dirty="0">
                <a:solidFill>
                  <a:schemeClr val="tx1"/>
                </a:solidFill>
              </a:rPr>
              <a:t>Provide sentence starters rather than filling in students’ thinking.</a:t>
            </a:r>
          </a:p>
          <a:p>
            <a:pPr lvl="2">
              <a:spcBef>
                <a:spcPts val="200"/>
              </a:spcBef>
              <a:spcAft>
                <a:spcPts val="400"/>
              </a:spcAft>
              <a:buFont typeface="+mj-lt"/>
              <a:buAutoNum type="alphaLcPeriod"/>
            </a:pPr>
            <a:r>
              <a:rPr lang="en-US" sz="2200" dirty="0"/>
              <a:t>The problem is asking me to ___________.</a:t>
            </a:r>
          </a:p>
          <a:p>
            <a:pPr lvl="2">
              <a:spcBef>
                <a:spcPts val="200"/>
              </a:spcBef>
              <a:spcAft>
                <a:spcPts val="400"/>
              </a:spcAft>
              <a:buFont typeface="+mj-lt"/>
              <a:buAutoNum type="alphaLcPeriod"/>
            </a:pPr>
            <a:r>
              <a:rPr lang="en-US" sz="2200" dirty="0">
                <a:solidFill>
                  <a:schemeClr val="tx1"/>
                </a:solidFill>
              </a:rPr>
              <a:t>I am solving this problem with _________.</a:t>
            </a:r>
          </a:p>
          <a:p>
            <a:pPr lvl="2">
              <a:spcBef>
                <a:spcPts val="200"/>
              </a:spcBef>
              <a:spcAft>
                <a:spcPts val="400"/>
              </a:spcAft>
              <a:buFont typeface="+mj-lt"/>
              <a:buAutoNum type="alphaLcPeriod"/>
            </a:pPr>
            <a:r>
              <a:rPr lang="en-US" sz="2200" dirty="0"/>
              <a:t>I need to _________ before I can solve the problem.</a:t>
            </a:r>
          </a:p>
          <a:p>
            <a:pPr lvl="2">
              <a:spcBef>
                <a:spcPts val="200"/>
              </a:spcBef>
              <a:spcAft>
                <a:spcPts val="400"/>
              </a:spcAft>
              <a:buFont typeface="+mj-lt"/>
              <a:buAutoNum type="alphaLcPeriod"/>
            </a:pPr>
            <a:r>
              <a:rPr lang="en-US" sz="2200" dirty="0">
                <a:solidFill>
                  <a:schemeClr val="tx1"/>
                </a:solidFill>
              </a:rPr>
              <a:t>The first thing I am going to do is ______ BECAUSE _________.</a:t>
            </a:r>
          </a:p>
          <a:p>
            <a:pPr lvl="2">
              <a:spcBef>
                <a:spcPts val="200"/>
              </a:spcBef>
              <a:spcAft>
                <a:spcPts val="400"/>
              </a:spcAft>
              <a:buFont typeface="+mj-lt"/>
              <a:buAutoNum type="alphaLcPeriod"/>
            </a:pPr>
            <a:r>
              <a:rPr lang="en-US" sz="2200" dirty="0"/>
              <a:t>The answer makes sense because ____________.</a:t>
            </a:r>
            <a:endParaRPr lang="en-US" sz="2200" dirty="0">
              <a:solidFill>
                <a:schemeClr val="tx1"/>
              </a:solidFill>
            </a:endParaRPr>
          </a:p>
          <a:p>
            <a:pPr marL="914400" lvl="1" indent="-457200">
              <a:lnSpc>
                <a:spcPct val="100000"/>
              </a:lnSpc>
              <a:spcBef>
                <a:spcPts val="200"/>
              </a:spcBef>
              <a:spcAft>
                <a:spcPts val="400"/>
              </a:spcAft>
              <a:buFont typeface="+mj-lt"/>
              <a:buAutoNum type="alphaLcPeriod"/>
            </a:pPr>
            <a:endParaRPr lang="en-US" sz="2400" dirty="0">
              <a:solidFill>
                <a:schemeClr val="tx1"/>
              </a:solidFill>
            </a:endParaRPr>
          </a:p>
          <a:p>
            <a:pPr marL="514350" indent="-514350">
              <a:lnSpc>
                <a:spcPct val="100000"/>
              </a:lnSpc>
              <a:spcBef>
                <a:spcPts val="200"/>
              </a:spcBef>
              <a:spcAft>
                <a:spcPts val="400"/>
              </a:spcAft>
              <a:buFont typeface="+mj-lt"/>
              <a:buAutoNum type="arabicPeriod"/>
            </a:pPr>
            <a:endParaRPr lang="en-US" sz="2400" dirty="0">
              <a:solidFill>
                <a:schemeClr val="tx1"/>
              </a:solidFill>
            </a:endParaRPr>
          </a:p>
          <a:p>
            <a:pPr marL="971550" lvl="1" indent="-514350">
              <a:lnSpc>
                <a:spcPct val="100000"/>
              </a:lnSpc>
              <a:spcBef>
                <a:spcPts val="200"/>
              </a:spcBef>
              <a:spcAft>
                <a:spcPts val="400"/>
              </a:spcAft>
              <a:buFont typeface="+mj-lt"/>
              <a:buAutoNum type="alphaLcPeriod"/>
            </a:pPr>
            <a:endParaRPr lang="en-US" dirty="0">
              <a:solidFill>
                <a:schemeClr val="tx1"/>
              </a:solidFill>
            </a:endParaRPr>
          </a:p>
        </p:txBody>
      </p:sp>
      <p:sp>
        <p:nvSpPr>
          <p:cNvPr id="5" name="Slide Number Placeholder 4">
            <a:extLst>
              <a:ext uri="{FF2B5EF4-FFF2-40B4-BE49-F238E27FC236}">
                <a16:creationId xmlns:a16="http://schemas.microsoft.com/office/drawing/2014/main" id="{34B2C6ED-FBA1-4A9C-BC94-DD3BF4DA431E}"/>
              </a:ext>
            </a:extLst>
          </p:cNvPr>
          <p:cNvSpPr>
            <a:spLocks noGrp="1"/>
          </p:cNvSpPr>
          <p:nvPr>
            <p:ph type="sldNum" sz="quarter" idx="12"/>
          </p:nvPr>
        </p:nvSpPr>
        <p:spPr/>
        <p:txBody>
          <a:bodyPr/>
          <a:lstStyle/>
          <a:p>
            <a:fld id="{C2926BDF-0A3D-4892-9CBE-21B5FA37E613}" type="slidenum">
              <a:rPr lang="en-US" smtClean="0"/>
              <a:t>15</a:t>
            </a:fld>
            <a:endParaRPr lang="en-US"/>
          </a:p>
        </p:txBody>
      </p:sp>
    </p:spTree>
    <p:extLst>
      <p:ext uri="{BB962C8B-B14F-4D97-AF65-F5344CB8AC3E}">
        <p14:creationId xmlns:p14="http://schemas.microsoft.com/office/powerpoint/2010/main" val="1436655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F15AD-1273-C345-B0BD-B406AC18C500}"/>
              </a:ext>
            </a:extLst>
          </p:cNvPr>
          <p:cNvSpPr>
            <a:spLocks noGrp="1"/>
          </p:cNvSpPr>
          <p:nvPr>
            <p:ph type="title"/>
          </p:nvPr>
        </p:nvSpPr>
        <p:spPr>
          <a:xfrm>
            <a:off x="838200" y="365125"/>
            <a:ext cx="10515600" cy="777875"/>
          </a:xfrm>
        </p:spPr>
        <p:txBody>
          <a:bodyPr/>
          <a:lstStyle/>
          <a:p>
            <a:pPr algn="ctr"/>
            <a:r>
              <a:rPr lang="en-US" dirty="0"/>
              <a:t>Student Explanations</a:t>
            </a:r>
          </a:p>
        </p:txBody>
      </p:sp>
      <p:sp>
        <p:nvSpPr>
          <p:cNvPr id="3" name="Content Placeholder 2">
            <a:extLst>
              <a:ext uri="{FF2B5EF4-FFF2-40B4-BE49-F238E27FC236}">
                <a16:creationId xmlns:a16="http://schemas.microsoft.com/office/drawing/2014/main" id="{A6EF5DF2-D41A-2B46-8212-9B0247AFCCB3}"/>
              </a:ext>
            </a:extLst>
          </p:cNvPr>
          <p:cNvSpPr>
            <a:spLocks noGrp="1"/>
          </p:cNvSpPr>
          <p:nvPr>
            <p:ph idx="1"/>
          </p:nvPr>
        </p:nvSpPr>
        <p:spPr>
          <a:xfrm>
            <a:off x="328613" y="1143000"/>
            <a:ext cx="11601450" cy="5578475"/>
          </a:xfrm>
        </p:spPr>
        <p:txBody>
          <a:bodyPr>
            <a:noAutofit/>
          </a:bodyPr>
          <a:lstStyle/>
          <a:p>
            <a:pPr marL="0" indent="0">
              <a:lnSpc>
                <a:spcPct val="100000"/>
              </a:lnSpc>
              <a:spcBef>
                <a:spcPts val="200"/>
              </a:spcBef>
              <a:spcAft>
                <a:spcPts val="400"/>
              </a:spcAft>
              <a:buNone/>
            </a:pPr>
            <a:r>
              <a:rPr lang="en-US" dirty="0">
                <a:solidFill>
                  <a:schemeClr val="tx1"/>
                </a:solidFill>
              </a:rPr>
              <a:t>When students are explaining their solutions:</a:t>
            </a:r>
          </a:p>
          <a:p>
            <a:pPr marL="0" indent="0">
              <a:lnSpc>
                <a:spcPct val="100000"/>
              </a:lnSpc>
              <a:spcBef>
                <a:spcPts val="200"/>
              </a:spcBef>
              <a:spcAft>
                <a:spcPts val="400"/>
              </a:spcAft>
              <a:buNone/>
            </a:pPr>
            <a:r>
              <a:rPr lang="en-US" dirty="0"/>
              <a:t>3. Use Question Shells to:</a:t>
            </a:r>
          </a:p>
          <a:p>
            <a:pPr lvl="2">
              <a:spcBef>
                <a:spcPts val="200"/>
              </a:spcBef>
              <a:spcAft>
                <a:spcPts val="400"/>
              </a:spcAft>
              <a:buFont typeface="+mj-lt"/>
              <a:buAutoNum type="alphaLcPeriod"/>
            </a:pPr>
            <a:r>
              <a:rPr lang="en-US" dirty="0">
                <a:solidFill>
                  <a:schemeClr val="tx1"/>
                </a:solidFill>
              </a:rPr>
              <a:t>To elicit students’ thinking.</a:t>
            </a:r>
          </a:p>
          <a:p>
            <a:pPr lvl="2">
              <a:spcBef>
                <a:spcPts val="200"/>
              </a:spcBef>
              <a:spcAft>
                <a:spcPts val="400"/>
              </a:spcAft>
              <a:buFont typeface="+mj-lt"/>
              <a:buAutoNum type="alphaLcPeriod"/>
            </a:pPr>
            <a:r>
              <a:rPr lang="en-US" dirty="0">
                <a:solidFill>
                  <a:schemeClr val="tx1"/>
                </a:solidFill>
              </a:rPr>
              <a:t>Probe students’ answers.</a:t>
            </a:r>
          </a:p>
          <a:p>
            <a:pPr lvl="2">
              <a:spcBef>
                <a:spcPts val="200"/>
              </a:spcBef>
              <a:spcAft>
                <a:spcPts val="400"/>
              </a:spcAft>
              <a:buFont typeface="+mj-lt"/>
              <a:buAutoNum type="alphaLcPeriod"/>
            </a:pPr>
            <a:r>
              <a:rPr lang="en-US" dirty="0"/>
              <a:t>Support students to make connections (e.g., between a model and a mathematical idea or a specific notation).</a:t>
            </a:r>
          </a:p>
          <a:p>
            <a:pPr lvl="2">
              <a:spcBef>
                <a:spcPts val="200"/>
              </a:spcBef>
              <a:spcAft>
                <a:spcPts val="400"/>
              </a:spcAft>
              <a:buFont typeface="+mj-lt"/>
              <a:buAutoNum type="alphaLcPeriod"/>
            </a:pPr>
            <a:r>
              <a:rPr lang="en-US" dirty="0">
                <a:solidFill>
                  <a:schemeClr val="tx1"/>
                </a:solidFill>
              </a:rPr>
              <a:t>Guide students </a:t>
            </a:r>
            <a:r>
              <a:rPr lang="en-US" dirty="0"/>
              <a:t>to reason mathematically (e.g., make conjectures, state definitions, generalize, prove).</a:t>
            </a:r>
          </a:p>
          <a:p>
            <a:pPr lvl="2">
              <a:spcBef>
                <a:spcPts val="200"/>
              </a:spcBef>
              <a:spcAft>
                <a:spcPts val="400"/>
              </a:spcAft>
              <a:buFont typeface="+mj-lt"/>
              <a:buAutoNum type="alphaLcPeriod"/>
            </a:pPr>
            <a:r>
              <a:rPr lang="en-US" dirty="0">
                <a:solidFill>
                  <a:schemeClr val="tx1"/>
                </a:solidFill>
              </a:rPr>
              <a:t>Extend students’ current thinking and assessing how far they can be stretched. </a:t>
            </a:r>
          </a:p>
          <a:p>
            <a:pPr marL="914400" lvl="1" indent="-457200">
              <a:lnSpc>
                <a:spcPct val="100000"/>
              </a:lnSpc>
              <a:spcBef>
                <a:spcPts val="200"/>
              </a:spcBef>
              <a:spcAft>
                <a:spcPts val="400"/>
              </a:spcAft>
              <a:buFont typeface="+mj-lt"/>
              <a:buAutoNum type="alphaLcPeriod"/>
            </a:pPr>
            <a:endParaRPr lang="en-US" dirty="0">
              <a:solidFill>
                <a:schemeClr val="tx1"/>
              </a:solidFill>
            </a:endParaRPr>
          </a:p>
          <a:p>
            <a:pPr marL="514350" indent="-514350">
              <a:lnSpc>
                <a:spcPct val="100000"/>
              </a:lnSpc>
              <a:spcBef>
                <a:spcPts val="200"/>
              </a:spcBef>
              <a:spcAft>
                <a:spcPts val="400"/>
              </a:spcAft>
              <a:buFont typeface="+mj-lt"/>
              <a:buAutoNum type="arabicPeriod"/>
            </a:pPr>
            <a:endParaRPr lang="en-US" dirty="0">
              <a:solidFill>
                <a:schemeClr val="tx1"/>
              </a:solidFill>
            </a:endParaRPr>
          </a:p>
          <a:p>
            <a:pPr marL="971550" lvl="1" indent="-514350">
              <a:lnSpc>
                <a:spcPct val="100000"/>
              </a:lnSpc>
              <a:spcBef>
                <a:spcPts val="200"/>
              </a:spcBef>
              <a:spcAft>
                <a:spcPts val="400"/>
              </a:spcAft>
              <a:buFont typeface="+mj-lt"/>
              <a:buAutoNum type="alphaLcPeriod"/>
            </a:pPr>
            <a:endParaRPr lang="en-US" dirty="0">
              <a:solidFill>
                <a:schemeClr val="tx1"/>
              </a:solidFill>
            </a:endParaRPr>
          </a:p>
        </p:txBody>
      </p:sp>
      <p:sp>
        <p:nvSpPr>
          <p:cNvPr id="5" name="Slide Number Placeholder 4">
            <a:extLst>
              <a:ext uri="{FF2B5EF4-FFF2-40B4-BE49-F238E27FC236}">
                <a16:creationId xmlns:a16="http://schemas.microsoft.com/office/drawing/2014/main" id="{2F019C8B-F2AB-4721-8876-9CE5A05EA330}"/>
              </a:ext>
            </a:extLst>
          </p:cNvPr>
          <p:cNvSpPr>
            <a:spLocks noGrp="1"/>
          </p:cNvSpPr>
          <p:nvPr>
            <p:ph type="sldNum" sz="quarter" idx="12"/>
          </p:nvPr>
        </p:nvSpPr>
        <p:spPr/>
        <p:txBody>
          <a:bodyPr/>
          <a:lstStyle/>
          <a:p>
            <a:fld id="{C2926BDF-0A3D-4892-9CBE-21B5FA37E613}" type="slidenum">
              <a:rPr lang="en-US" smtClean="0"/>
              <a:t>16</a:t>
            </a:fld>
            <a:endParaRPr lang="en-US"/>
          </a:p>
        </p:txBody>
      </p:sp>
    </p:spTree>
    <p:extLst>
      <p:ext uri="{BB962C8B-B14F-4D97-AF65-F5344CB8AC3E}">
        <p14:creationId xmlns:p14="http://schemas.microsoft.com/office/powerpoint/2010/main" val="1572833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FC0C642-7FCE-4B01-BD4F-91679D9BC5D7}"/>
              </a:ext>
            </a:extLst>
          </p:cNvPr>
          <p:cNvSpPr txBox="1">
            <a:spLocks/>
          </p:cNvSpPr>
          <p:nvPr/>
        </p:nvSpPr>
        <p:spPr>
          <a:xfrm>
            <a:off x="410308" y="249116"/>
            <a:ext cx="11371384" cy="1356360"/>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914377" rtl="0" eaLnBrk="1" latinLnBrk="0" hangingPunct="1">
              <a:lnSpc>
                <a:spcPct val="90000"/>
              </a:lnSpc>
              <a:spcBef>
                <a:spcPct val="0"/>
              </a:spcBef>
              <a:buNone/>
              <a:defRPr sz="4500" b="1" kern="1200" cap="small" baseline="0">
                <a:solidFill>
                  <a:srgbClr val="570100"/>
                </a:solidFill>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defRPr>
            </a:lvl1pPr>
          </a:lstStyle>
          <a:p>
            <a:pPr marL="0" marR="0" lvl="0" indent="0" algn="l" defTabSz="914377" rtl="0" eaLnBrk="1" fontAlgn="auto" latinLnBrk="0" hangingPunct="1">
              <a:lnSpc>
                <a:spcPct val="90000"/>
              </a:lnSpc>
              <a:spcBef>
                <a:spcPct val="0"/>
              </a:spcBef>
              <a:spcAft>
                <a:spcPts val="0"/>
              </a:spcAft>
              <a:buClrTx/>
              <a:buSzTx/>
              <a:buFontTx/>
              <a:buNone/>
              <a:tabLst>
                <a:tab pos="10972800" algn="r"/>
              </a:tabLst>
              <a:defRPr/>
            </a:pPr>
            <a:r>
              <a:rPr kumimoji="0" lang="en-US" sz="5000" b="1" i="0" u="none" strike="noStrike" kern="1200" cap="none" spc="0" normalizeH="0" baseline="0" noProof="0" dirty="0">
                <a:ln>
                  <a:noFill/>
                </a:ln>
                <a:solidFill>
                  <a:srgbClr val="570100"/>
                </a:solidFill>
                <a:effectLst/>
                <a:uLnTx/>
                <a:uFillTx/>
                <a:latin typeface="Century Gothic" panose="020B0502020202020204" pitchFamily="34" charset="0"/>
                <a:ea typeface="+mj-ea"/>
                <a:cs typeface="Times New Roman" panose="02020603050405020304" pitchFamily="18" charset="0"/>
              </a:rPr>
              <a:t>Think-</a:t>
            </a:r>
            <a:r>
              <a:rPr kumimoji="0" lang="en-US" sz="5000" b="1" i="0" u="none" strike="noStrike" kern="1200" cap="none" spc="0" normalizeH="0" baseline="0" noProof="0" dirty="0" err="1">
                <a:ln>
                  <a:noFill/>
                </a:ln>
                <a:solidFill>
                  <a:srgbClr val="570100"/>
                </a:solidFill>
                <a:effectLst/>
                <a:uLnTx/>
                <a:uFillTx/>
                <a:latin typeface="Century Gothic" panose="020B0502020202020204" pitchFamily="34" charset="0"/>
                <a:ea typeface="+mj-ea"/>
                <a:cs typeface="Times New Roman" panose="02020603050405020304" pitchFamily="18" charset="0"/>
              </a:rPr>
              <a:t>Alouds</a:t>
            </a:r>
            <a:endParaRPr kumimoji="0" lang="en-US" sz="5000" b="1" i="0" u="none" strike="noStrike" kern="1200" cap="none" spc="0" normalizeH="0" baseline="0" noProof="0" dirty="0">
              <a:ln>
                <a:noFill/>
              </a:ln>
              <a:solidFill>
                <a:srgbClr val="570100"/>
              </a:solidFill>
              <a:effectLst/>
              <a:uLnTx/>
              <a:uFillTx/>
              <a:latin typeface="Century Gothic" panose="020B0502020202020204" pitchFamily="34" charset="0"/>
              <a:ea typeface="+mj-ea"/>
              <a:cs typeface="Times New Roman" panose="02020603050405020304" pitchFamily="18" charset="0"/>
            </a:endParaRPr>
          </a:p>
          <a:p>
            <a:pPr marL="0" marR="0" lvl="0" indent="0" algn="l" defTabSz="914377" rtl="0" eaLnBrk="1" fontAlgn="auto" latinLnBrk="0" hangingPunct="1">
              <a:lnSpc>
                <a:spcPct val="90000"/>
              </a:lnSpc>
              <a:spcBef>
                <a:spcPct val="0"/>
              </a:spcBef>
              <a:spcAft>
                <a:spcPts val="0"/>
              </a:spcAft>
              <a:buClrTx/>
              <a:buSzTx/>
              <a:buFontTx/>
              <a:buNone/>
              <a:tabLst/>
              <a:defRPr/>
            </a:pPr>
            <a:r>
              <a:rPr lang="en-US" sz="3500" cap="none" dirty="0">
                <a:effectLst/>
                <a:latin typeface="Century Gothic" panose="020B0502020202020204" pitchFamily="34" charset="0"/>
              </a:rPr>
              <a:t>Suggestions for implementation </a:t>
            </a:r>
            <a:endParaRPr kumimoji="0" lang="en-US" sz="3500" b="1" i="0" u="none" strike="noStrike" kern="1200" cap="none" spc="0" normalizeH="0" baseline="0" noProof="0" dirty="0">
              <a:ln>
                <a:noFill/>
              </a:ln>
              <a:solidFill>
                <a:srgbClr val="570100"/>
              </a:solidFill>
              <a:effectLst/>
              <a:uLnTx/>
              <a:uFillTx/>
              <a:latin typeface="Century Gothic" panose="020B0502020202020204" pitchFamily="34" charset="0"/>
              <a:ea typeface="+mj-ea"/>
              <a:cs typeface="Times New Roman" panose="02020603050405020304" pitchFamily="18" charset="0"/>
            </a:endParaRPr>
          </a:p>
        </p:txBody>
      </p:sp>
      <p:sp>
        <p:nvSpPr>
          <p:cNvPr id="8" name="Content Placeholder 4">
            <a:extLst>
              <a:ext uri="{FF2B5EF4-FFF2-40B4-BE49-F238E27FC236}">
                <a16:creationId xmlns:a16="http://schemas.microsoft.com/office/drawing/2014/main" id="{6CED9390-6F85-469B-8309-69A238DAA5E9}"/>
              </a:ext>
            </a:extLst>
          </p:cNvPr>
          <p:cNvSpPr txBox="1">
            <a:spLocks/>
          </p:cNvSpPr>
          <p:nvPr/>
        </p:nvSpPr>
        <p:spPr>
          <a:xfrm>
            <a:off x="410308" y="1796456"/>
            <a:ext cx="11371384" cy="4345036"/>
          </a:xfrm>
          <a:prstGeom prst="rect">
            <a:avLst/>
          </a:prstGeom>
        </p:spPr>
        <p:txBody>
          <a:bodyPr vert="horz" lIns="91440" tIns="45720" rIns="91440" bIns="45720" rtlCol="0">
            <a:normAutofit/>
          </a:bodyPr>
          <a:lstStyle>
            <a:lvl1pPr marL="0" indent="0" algn="l" defTabSz="914377" rtl="0" eaLnBrk="1" latinLnBrk="0" hangingPunct="1">
              <a:lnSpc>
                <a:spcPct val="90000"/>
              </a:lnSpc>
              <a:spcBef>
                <a:spcPts val="1400"/>
              </a:spcBef>
              <a:buClr>
                <a:srgbClr val="570100"/>
              </a:buClr>
              <a:buSzPct val="80000"/>
              <a:buFont typeface="Wingdings" panose="05000000000000000000" pitchFamily="2" charset="2"/>
              <a:buNone/>
              <a:defRPr sz="2400" kern="1200">
                <a:solidFill>
                  <a:srgbClr val="570100"/>
                </a:solidFill>
                <a:latin typeface="Times New Roman" panose="02020603050405020304" pitchFamily="18" charset="0"/>
                <a:ea typeface="+mn-ea"/>
                <a:cs typeface="Times New Roman" panose="02020603050405020304" pitchFamily="18" charset="0"/>
              </a:defRPr>
            </a:lvl1pPr>
            <a:lvl2pPr marL="342900" indent="0" algn="l" defTabSz="914377" rtl="0" eaLnBrk="1" latinLnBrk="0" hangingPunct="1">
              <a:lnSpc>
                <a:spcPct val="90000"/>
              </a:lnSpc>
              <a:spcBef>
                <a:spcPts val="200"/>
              </a:spcBef>
              <a:spcAft>
                <a:spcPts val="400"/>
              </a:spcAft>
              <a:buClr>
                <a:srgbClr val="570100"/>
              </a:buClr>
              <a:buSzPct val="80000"/>
              <a:buFont typeface="Wingdings" panose="05000000000000000000" pitchFamily="2" charset="2"/>
              <a:buNone/>
              <a:defRPr sz="1500" kern="1200">
                <a:solidFill>
                  <a:schemeClr val="tx1">
                    <a:tint val="75000"/>
                  </a:schemeClr>
                </a:solidFill>
                <a:latin typeface="Times New Roman" panose="02020603050405020304" pitchFamily="18" charset="0"/>
                <a:ea typeface="+mn-ea"/>
                <a:cs typeface="Times New Roman" panose="02020603050405020304" pitchFamily="18" charset="0"/>
              </a:defRPr>
            </a:lvl2pPr>
            <a:lvl3pPr marL="685800" indent="0" algn="l" defTabSz="914377" rtl="0" eaLnBrk="1" latinLnBrk="0" hangingPunct="1">
              <a:lnSpc>
                <a:spcPct val="90000"/>
              </a:lnSpc>
              <a:spcBef>
                <a:spcPts val="200"/>
              </a:spcBef>
              <a:spcAft>
                <a:spcPts val="400"/>
              </a:spcAft>
              <a:buClr>
                <a:srgbClr val="570100"/>
              </a:buClr>
              <a:buSzPct val="80000"/>
              <a:buFont typeface="Wingdings" panose="05000000000000000000" pitchFamily="2" charset="2"/>
              <a:buNone/>
              <a:defRPr sz="1350" kern="1200">
                <a:solidFill>
                  <a:schemeClr val="tx1">
                    <a:tint val="75000"/>
                  </a:schemeClr>
                </a:solidFill>
                <a:latin typeface="Times New Roman" panose="02020603050405020304" pitchFamily="18" charset="0"/>
                <a:ea typeface="+mn-ea"/>
                <a:cs typeface="Times New Roman" panose="02020603050405020304" pitchFamily="18" charset="0"/>
              </a:defRPr>
            </a:lvl3pPr>
            <a:lvl4pPr marL="1028700" indent="0" algn="l" defTabSz="914377" rtl="0" eaLnBrk="1" latinLnBrk="0" hangingPunct="1">
              <a:lnSpc>
                <a:spcPct val="90000"/>
              </a:lnSpc>
              <a:spcBef>
                <a:spcPts val="200"/>
              </a:spcBef>
              <a:spcAft>
                <a:spcPts val="400"/>
              </a:spcAft>
              <a:buClr>
                <a:srgbClr val="570100"/>
              </a:buClr>
              <a:buSzPct val="80000"/>
              <a:buFont typeface="Courier New" panose="02070309020205020404" pitchFamily="49" charset="0"/>
              <a:buNone/>
              <a:defRPr sz="1200" kern="1200">
                <a:solidFill>
                  <a:schemeClr val="tx1">
                    <a:tint val="75000"/>
                  </a:schemeClr>
                </a:solidFill>
                <a:latin typeface="Times New Roman" panose="02020603050405020304" pitchFamily="18" charset="0"/>
                <a:ea typeface="+mn-ea"/>
                <a:cs typeface="Times New Roman" panose="02020603050405020304" pitchFamily="18" charset="0"/>
              </a:defRPr>
            </a:lvl4pPr>
            <a:lvl5pPr marL="1371600" indent="0" algn="l" defTabSz="914377" rtl="0" eaLnBrk="1" latinLnBrk="0" hangingPunct="1">
              <a:lnSpc>
                <a:spcPct val="90000"/>
              </a:lnSpc>
              <a:spcBef>
                <a:spcPts val="200"/>
              </a:spcBef>
              <a:spcAft>
                <a:spcPts val="400"/>
              </a:spcAft>
              <a:buClr>
                <a:srgbClr val="570100"/>
              </a:buClr>
              <a:buSzPct val="80000"/>
              <a:buFont typeface="Corbel" pitchFamily="34" charset="0"/>
              <a:buNone/>
              <a:defRPr sz="1200" kern="1200">
                <a:solidFill>
                  <a:schemeClr val="tx1">
                    <a:tint val="75000"/>
                  </a:schemeClr>
                </a:solidFill>
                <a:latin typeface="Times New Roman" panose="02020603050405020304" pitchFamily="18" charset="0"/>
                <a:ea typeface="+mn-ea"/>
                <a:cs typeface="Times New Roman" panose="02020603050405020304" pitchFamily="18" charset="0"/>
              </a:defRPr>
            </a:lvl5pPr>
            <a:lvl6pPr marL="1714500" indent="0" algn="l" defTabSz="914377" rtl="0" eaLnBrk="1" latinLnBrk="0" hangingPunct="1">
              <a:lnSpc>
                <a:spcPct val="90000"/>
              </a:lnSpc>
              <a:spcBef>
                <a:spcPts val="200"/>
              </a:spcBef>
              <a:spcAft>
                <a:spcPts val="400"/>
              </a:spcAft>
              <a:buClr>
                <a:schemeClr val="accent1"/>
              </a:buClr>
              <a:buSzPct val="80000"/>
              <a:buFont typeface="Corbel" pitchFamily="34" charset="0"/>
              <a:buNone/>
              <a:defRPr sz="1200" kern="1200">
                <a:solidFill>
                  <a:schemeClr val="tx1">
                    <a:tint val="75000"/>
                  </a:schemeClr>
                </a:solidFill>
                <a:latin typeface="+mn-lt"/>
                <a:ea typeface="+mn-ea"/>
                <a:cs typeface="+mn-cs"/>
              </a:defRPr>
            </a:lvl6pPr>
            <a:lvl7pPr marL="2057400" indent="0" algn="l" defTabSz="914377" rtl="0" eaLnBrk="1" latinLnBrk="0" hangingPunct="1">
              <a:lnSpc>
                <a:spcPct val="90000"/>
              </a:lnSpc>
              <a:spcBef>
                <a:spcPts val="200"/>
              </a:spcBef>
              <a:spcAft>
                <a:spcPts val="400"/>
              </a:spcAft>
              <a:buClr>
                <a:schemeClr val="accent1"/>
              </a:buClr>
              <a:buSzPct val="80000"/>
              <a:buFont typeface="Corbel" pitchFamily="34" charset="0"/>
              <a:buNone/>
              <a:defRPr sz="1200" kern="1200">
                <a:solidFill>
                  <a:schemeClr val="tx1">
                    <a:tint val="75000"/>
                  </a:schemeClr>
                </a:solidFill>
                <a:latin typeface="+mn-lt"/>
                <a:ea typeface="+mn-ea"/>
                <a:cs typeface="+mn-cs"/>
              </a:defRPr>
            </a:lvl7pPr>
            <a:lvl8pPr marL="2400300" indent="0" algn="l" defTabSz="914377" rtl="0" eaLnBrk="1" latinLnBrk="0" hangingPunct="1">
              <a:lnSpc>
                <a:spcPct val="90000"/>
              </a:lnSpc>
              <a:spcBef>
                <a:spcPts val="200"/>
              </a:spcBef>
              <a:spcAft>
                <a:spcPts val="400"/>
              </a:spcAft>
              <a:buClr>
                <a:schemeClr val="accent1"/>
              </a:buClr>
              <a:buSzPct val="80000"/>
              <a:buFont typeface="Corbel" pitchFamily="34" charset="0"/>
              <a:buNone/>
              <a:defRPr sz="1200" kern="1200">
                <a:solidFill>
                  <a:schemeClr val="tx1">
                    <a:tint val="75000"/>
                  </a:schemeClr>
                </a:solidFill>
                <a:latin typeface="+mn-lt"/>
                <a:ea typeface="+mn-ea"/>
                <a:cs typeface="+mn-cs"/>
              </a:defRPr>
            </a:lvl8pPr>
            <a:lvl9pPr marL="2743200" indent="0" algn="l" defTabSz="914377" rtl="0" eaLnBrk="1" latinLnBrk="0" hangingPunct="1">
              <a:lnSpc>
                <a:spcPct val="90000"/>
              </a:lnSpc>
              <a:spcBef>
                <a:spcPts val="200"/>
              </a:spcBef>
              <a:spcAft>
                <a:spcPts val="400"/>
              </a:spcAft>
              <a:buClr>
                <a:schemeClr val="accent1"/>
              </a:buClr>
              <a:buSzPct val="80000"/>
              <a:buFont typeface="Corbel" pitchFamily="34" charset="0"/>
              <a:buNone/>
              <a:defRPr sz="1200" kern="1200">
                <a:solidFill>
                  <a:schemeClr val="tx1">
                    <a:tint val="75000"/>
                  </a:schemeClr>
                </a:solidFill>
                <a:latin typeface="+mn-lt"/>
                <a:ea typeface="+mn-ea"/>
                <a:cs typeface="+mn-cs"/>
              </a:defRPr>
            </a:lvl9pPr>
          </a:lstStyle>
          <a:p>
            <a:pPr marL="457200" indent="-457200">
              <a:lnSpc>
                <a:spcPct val="100000"/>
              </a:lnSpc>
              <a:spcBef>
                <a:spcPts val="600"/>
              </a:spcBef>
              <a:spcAft>
                <a:spcPts val="600"/>
              </a:spcAft>
              <a:buClrTx/>
              <a:buSzTx/>
              <a:buFont typeface="+mj-lt"/>
              <a:buAutoNum type="arabicPeriod"/>
              <a:tabLst>
                <a:tab pos="1828800" algn="l"/>
              </a:tabLst>
              <a:defRPr/>
            </a:pPr>
            <a:r>
              <a:rPr lang="en-US" dirty="0">
                <a:solidFill>
                  <a:prstClr val="black"/>
                </a:solidFill>
                <a:latin typeface="Century Gothic" panose="020B0502020202020204" pitchFamily="34" charset="0"/>
                <a:cs typeface="+mn-cs"/>
              </a:rPr>
              <a:t>Use prompt cards to help students form thorough explanations.</a:t>
            </a:r>
          </a:p>
          <a:p>
            <a:pPr marL="457200" indent="-457200">
              <a:lnSpc>
                <a:spcPct val="100000"/>
              </a:lnSpc>
              <a:spcBef>
                <a:spcPts val="600"/>
              </a:spcBef>
              <a:spcAft>
                <a:spcPts val="600"/>
              </a:spcAft>
              <a:buClrTx/>
              <a:buSzTx/>
              <a:buFont typeface="+mj-lt"/>
              <a:buAutoNum type="arabicPeriod"/>
              <a:tabLst>
                <a:tab pos="1828800" algn="l"/>
              </a:tabLst>
              <a:defRPr/>
            </a:pPr>
            <a:r>
              <a:rPr lang="en-US" dirty="0">
                <a:solidFill>
                  <a:prstClr val="black"/>
                </a:solidFill>
                <a:latin typeface="Century Gothic" panose="020B0502020202020204" pitchFamily="34" charset="0"/>
                <a:cs typeface="+mn-cs"/>
              </a:rPr>
              <a:t>Select problems that are relevant to the content from the week.</a:t>
            </a:r>
            <a:endParaRPr lang="en-US" i="1" dirty="0">
              <a:solidFill>
                <a:prstClr val="black"/>
              </a:solidFill>
              <a:latin typeface="Century Gothic" panose="020B0502020202020204" pitchFamily="34" charset="0"/>
              <a:cs typeface="+mn-cs"/>
            </a:endParaRPr>
          </a:p>
          <a:p>
            <a:pPr marL="457200" indent="-457200">
              <a:lnSpc>
                <a:spcPct val="100000"/>
              </a:lnSpc>
              <a:spcBef>
                <a:spcPts val="600"/>
              </a:spcBef>
              <a:spcAft>
                <a:spcPts val="600"/>
              </a:spcAft>
              <a:buClrTx/>
              <a:buSzTx/>
              <a:buFont typeface="+mj-lt"/>
              <a:buAutoNum type="arabicPeriod"/>
              <a:tabLst>
                <a:tab pos="1828800" algn="l"/>
              </a:tabLst>
              <a:defRPr/>
            </a:pPr>
            <a:r>
              <a:rPr lang="en-US" dirty="0">
                <a:solidFill>
                  <a:prstClr val="black"/>
                </a:solidFill>
                <a:latin typeface="Century Gothic" panose="020B0502020202020204" pitchFamily="34" charset="0"/>
                <a:cs typeface="+mn-cs"/>
              </a:rPr>
              <a:t>Get students to explain the WHY.</a:t>
            </a:r>
          </a:p>
          <a:p>
            <a:pPr marL="457200" indent="-457200">
              <a:lnSpc>
                <a:spcPct val="100000"/>
              </a:lnSpc>
              <a:spcBef>
                <a:spcPts val="600"/>
              </a:spcBef>
              <a:spcAft>
                <a:spcPts val="600"/>
              </a:spcAft>
              <a:buClrTx/>
              <a:buSzTx/>
              <a:buFont typeface="+mj-lt"/>
              <a:buAutoNum type="arabicPeriod"/>
              <a:tabLst>
                <a:tab pos="1828800" algn="l"/>
              </a:tabLst>
              <a:defRPr/>
            </a:pPr>
            <a:r>
              <a:rPr lang="en-US" dirty="0">
                <a:solidFill>
                  <a:prstClr val="black"/>
                </a:solidFill>
                <a:latin typeface="Century Gothic" panose="020B0502020202020204" pitchFamily="34" charset="0"/>
                <a:cs typeface="+mn-cs"/>
              </a:rPr>
              <a:t>Model an explanation prior to having students explain a similar problem.</a:t>
            </a:r>
          </a:p>
        </p:txBody>
      </p:sp>
      <p:sp>
        <p:nvSpPr>
          <p:cNvPr id="3" name="Slide Number Placeholder 2">
            <a:extLst>
              <a:ext uri="{FF2B5EF4-FFF2-40B4-BE49-F238E27FC236}">
                <a16:creationId xmlns:a16="http://schemas.microsoft.com/office/drawing/2014/main" id="{5E8BB2DF-F7A8-4260-A10C-697ED7D6CE52}"/>
              </a:ext>
            </a:extLst>
          </p:cNvPr>
          <p:cNvSpPr>
            <a:spLocks noGrp="1"/>
          </p:cNvSpPr>
          <p:nvPr>
            <p:ph type="sldNum" sz="quarter" idx="12"/>
          </p:nvPr>
        </p:nvSpPr>
        <p:spPr/>
        <p:txBody>
          <a:bodyPr/>
          <a:lstStyle/>
          <a:p>
            <a:fld id="{1E421CFD-F83C-7D45-8062-EE5CFA7CDA5B}" type="slidenum">
              <a:rPr lang="en-US" smtClean="0"/>
              <a:t>17</a:t>
            </a:fld>
            <a:endParaRPr lang="en-US"/>
          </a:p>
        </p:txBody>
      </p:sp>
    </p:spTree>
    <p:extLst>
      <p:ext uri="{BB962C8B-B14F-4D97-AF65-F5344CB8AC3E}">
        <p14:creationId xmlns:p14="http://schemas.microsoft.com/office/powerpoint/2010/main" val="2456291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749D-60E2-BA47-BA43-FBA98BFCD31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165E09E-757E-214D-9E09-61EB32BF8743}"/>
              </a:ext>
            </a:extLst>
          </p:cNvPr>
          <p:cNvSpPr>
            <a:spLocks noGrp="1"/>
          </p:cNvSpPr>
          <p:nvPr>
            <p:ph idx="1"/>
          </p:nvPr>
        </p:nvSpPr>
        <p:spPr/>
        <p:txBody>
          <a:bodyPr>
            <a:normAutofit/>
          </a:bodyPr>
          <a:lstStyle/>
          <a:p>
            <a:r>
              <a:rPr lang="en-US" sz="2000" dirty="0">
                <a:latin typeface="Century Gothic" panose="020B0502020202020204" pitchFamily="34" charset="0"/>
              </a:rPr>
              <a:t>Schumacher, R., Taylor, M. &amp; Dougherty, B. (2019). Professional Learning Community: Improving Mathematical Problem Solving for Students in Grades 4 Through 8 Facilitator’s Guide (REL 2019-002</a:t>
            </a:r>
            <a:r>
              <a:rPr lang="en-US" sz="2000" i="1" dirty="0">
                <a:latin typeface="Century Gothic" panose="020B0502020202020204" pitchFamily="34" charset="0"/>
              </a:rPr>
              <a:t>). Washington, DC: U.S. Department of Education, Institute of Education Sciences, National Center for Education Evaluation and Regional Assistance, Regional Educational Laboratory Southeast</a:t>
            </a:r>
            <a:r>
              <a:rPr lang="en-US" sz="2000" dirty="0">
                <a:latin typeface="Century Gothic" panose="020B0502020202020204" pitchFamily="34" charset="0"/>
              </a:rPr>
              <a:t>. Retrieved from </a:t>
            </a:r>
            <a:r>
              <a:rPr lang="en-US" sz="2000" dirty="0">
                <a:latin typeface="Century Gothic" panose="020B0502020202020204" pitchFamily="34" charset="0"/>
                <a:hlinkClick r:id="rId2"/>
              </a:rPr>
              <a:t>http://ies.ed.gov/ncee/edlabs</a:t>
            </a:r>
            <a:r>
              <a:rPr lang="en-US" sz="2000" dirty="0">
                <a:latin typeface="Century Gothic" panose="020B0502020202020204" pitchFamily="34" charset="0"/>
              </a:rPr>
              <a:t>  </a:t>
            </a:r>
          </a:p>
        </p:txBody>
      </p:sp>
      <p:sp>
        <p:nvSpPr>
          <p:cNvPr id="4" name="Slide Number Placeholder 3">
            <a:extLst>
              <a:ext uri="{FF2B5EF4-FFF2-40B4-BE49-F238E27FC236}">
                <a16:creationId xmlns:a16="http://schemas.microsoft.com/office/drawing/2014/main" id="{5B5438FF-141C-A04B-A459-62091801507B}"/>
              </a:ext>
            </a:extLst>
          </p:cNvPr>
          <p:cNvSpPr>
            <a:spLocks noGrp="1"/>
          </p:cNvSpPr>
          <p:nvPr>
            <p:ph type="sldNum" sz="quarter" idx="12"/>
          </p:nvPr>
        </p:nvSpPr>
        <p:spPr/>
        <p:txBody>
          <a:bodyPr/>
          <a:lstStyle/>
          <a:p>
            <a:fld id="{C2926BDF-0A3D-4892-9CBE-21B5FA37E613}" type="slidenum">
              <a:rPr lang="en-US" smtClean="0"/>
              <a:t>18</a:t>
            </a:fld>
            <a:endParaRPr lang="en-US"/>
          </a:p>
        </p:txBody>
      </p:sp>
    </p:spTree>
    <p:extLst>
      <p:ext uri="{BB962C8B-B14F-4D97-AF65-F5344CB8AC3E}">
        <p14:creationId xmlns:p14="http://schemas.microsoft.com/office/powerpoint/2010/main" val="2883578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7D688D9-4997-74FE-12F7-4D5C9512D3F8}"/>
              </a:ext>
            </a:extLst>
          </p:cNvPr>
          <p:cNvSpPr txBox="1"/>
          <p:nvPr/>
        </p:nvSpPr>
        <p:spPr>
          <a:xfrm>
            <a:off x="624840" y="1936264"/>
            <a:ext cx="11430000" cy="4143861"/>
          </a:xfrm>
          <a:prstGeom prst="rect">
            <a:avLst/>
          </a:prstGeom>
        </p:spPr>
        <p:txBody>
          <a:bodyPr vert="horz" lIns="91440" tIns="45720" rIns="91440" bIns="45720" rtlCol="0">
            <a:normAutofit/>
          </a:bodyPr>
          <a:lstStyle/>
          <a:p>
            <a:pPr defTabSz="914377">
              <a:lnSpc>
                <a:spcPct val="90000"/>
              </a:lnSpc>
              <a:spcAft>
                <a:spcPts val="600"/>
              </a:spcAft>
              <a:buClr>
                <a:srgbClr val="570100"/>
              </a:buClr>
              <a:buSzPct val="80000"/>
            </a:pPr>
            <a:r>
              <a:rPr lang="en-US" sz="1700" dirty="0">
                <a:solidFill>
                  <a:srgbClr val="570100"/>
                </a:solidFill>
                <a:latin typeface="Century" panose="02040604050505020304" pitchFamily="18" charset="0"/>
                <a:cs typeface="Times New Roman" panose="02020603050405020304" pitchFamily="18" charset="0"/>
              </a:rPr>
              <a:t>The contents of this presentation were developed under a cooperative agreement with the U.S. Department of Education, Office of Special Education Programs (PR Award # H326M170003). However, those contents do not necessarily represent the policy of the Department of Education, and you should not assume endorsement by the Federal Government. Tina Diamond, Ph.D. served as the project officer. This product is in the public domain. Authorization to reproduce it in whole or in part is granted. While permission to reprint this publication is not necessary, the citation should be:</a:t>
            </a:r>
          </a:p>
          <a:p>
            <a:pPr defTabSz="914377">
              <a:lnSpc>
                <a:spcPct val="90000"/>
              </a:lnSpc>
              <a:spcAft>
                <a:spcPts val="600"/>
              </a:spcAft>
              <a:buClr>
                <a:srgbClr val="570100"/>
              </a:buClr>
              <a:buSzPct val="80000"/>
            </a:pPr>
            <a:endParaRPr lang="en-US" sz="1700" dirty="0">
              <a:solidFill>
                <a:srgbClr val="570100"/>
              </a:solidFill>
              <a:latin typeface="Century" panose="02040604050505020304" pitchFamily="18" charset="0"/>
              <a:cs typeface="Times New Roman" panose="02020603050405020304" pitchFamily="18" charset="0"/>
            </a:endParaRPr>
          </a:p>
          <a:p>
            <a:pPr defTabSz="914377">
              <a:lnSpc>
                <a:spcPct val="90000"/>
              </a:lnSpc>
              <a:spcAft>
                <a:spcPts val="600"/>
              </a:spcAft>
              <a:buClr>
                <a:srgbClr val="570100"/>
              </a:buClr>
              <a:buSzPct val="80000"/>
            </a:pPr>
            <a:r>
              <a:rPr lang="en-US" sz="1700" spc="-25" dirty="0">
                <a:solidFill>
                  <a:srgbClr val="570100"/>
                </a:solidFill>
                <a:effectLst/>
                <a:latin typeface="Century" panose="02040604050505020304" pitchFamily="18" charset="0"/>
                <a:cs typeface="Times New Roman" panose="02020603050405020304" pitchFamily="18" charset="0"/>
              </a:rPr>
              <a:t>Title of the Project. (date).  Title of the document, Location of the Project, Author(s).</a:t>
            </a:r>
          </a:p>
          <a:p>
            <a:pPr defTabSz="914377">
              <a:lnSpc>
                <a:spcPct val="90000"/>
              </a:lnSpc>
              <a:spcAft>
                <a:spcPts val="600"/>
              </a:spcAft>
              <a:buClr>
                <a:srgbClr val="570100"/>
              </a:buClr>
              <a:buSzPct val="80000"/>
            </a:pPr>
            <a:endParaRPr lang="en-US" sz="1700" dirty="0">
              <a:solidFill>
                <a:srgbClr val="570100"/>
              </a:solidFill>
              <a:latin typeface="Century" panose="02040604050505020304" pitchFamily="18" charset="0"/>
              <a:cs typeface="Times New Roman" panose="02020603050405020304" pitchFamily="18" charset="0"/>
            </a:endParaRPr>
          </a:p>
          <a:p>
            <a:pPr defTabSz="914377">
              <a:lnSpc>
                <a:spcPct val="90000"/>
              </a:lnSpc>
              <a:spcAft>
                <a:spcPts val="600"/>
              </a:spcAft>
              <a:buClr>
                <a:srgbClr val="570100"/>
              </a:buClr>
              <a:buSzPct val="80000"/>
            </a:pPr>
            <a:r>
              <a:rPr lang="en-US" sz="1700" dirty="0">
                <a:solidFill>
                  <a:srgbClr val="570100"/>
                </a:solidFill>
                <a:effectLst/>
                <a:latin typeface="Century" panose="02040604050505020304" pitchFamily="18" charset="0"/>
                <a:cs typeface="Times New Roman" panose="02020603050405020304" pitchFamily="18" charset="0"/>
              </a:rPr>
              <a:t>Furthermore, this presentation</a:t>
            </a:r>
            <a:r>
              <a:rPr lang="en-US" sz="1700" b="1" dirty="0">
                <a:solidFill>
                  <a:srgbClr val="570100"/>
                </a:solidFill>
                <a:effectLst/>
                <a:latin typeface="Century" panose="02040604050505020304" pitchFamily="18" charset="0"/>
                <a:cs typeface="Times New Roman" panose="02020603050405020304" pitchFamily="18" charset="0"/>
              </a:rPr>
              <a:t> </a:t>
            </a:r>
            <a:r>
              <a:rPr lang="en-US" sz="1700" dirty="0">
                <a:solidFill>
                  <a:srgbClr val="570100"/>
                </a:solidFill>
                <a:effectLst/>
                <a:latin typeface="Century" panose="02040604050505020304" pitchFamily="18" charset="0"/>
                <a:cs typeface="Times New Roman" panose="02020603050405020304" pitchFamily="18" charset="0"/>
              </a:rPr>
              <a:t>contains information from other public and private organizations that may be useful to the reader; these materials are merely examples of resources that may be available. Inclusion of this information does not constitute an endorsement by the U.S. Department of Education of any products or services offered or views expressed. This publication also contains hyperlinks and URLs created and maintained by outside organizations and provided for the reader's convenience. The Department is not responsible for the accuracy of this information.</a:t>
            </a:r>
          </a:p>
        </p:txBody>
      </p:sp>
      <p:sp>
        <p:nvSpPr>
          <p:cNvPr id="8" name="Slide Number Placeholder 3">
            <a:extLst>
              <a:ext uri="{FF2B5EF4-FFF2-40B4-BE49-F238E27FC236}">
                <a16:creationId xmlns:a16="http://schemas.microsoft.com/office/drawing/2014/main" id="{5A9BF2AD-1A0F-C2C5-1C5E-DFD7F466C951}"/>
              </a:ext>
            </a:extLst>
          </p:cNvPr>
          <p:cNvSpPr>
            <a:spLocks noGrp="1"/>
          </p:cNvSpPr>
          <p:nvPr>
            <p:ph type="sldNum" sz="quarter" idx="12"/>
          </p:nvPr>
        </p:nvSpPr>
        <p:spPr>
          <a:xfrm>
            <a:off x="9332663" y="6323752"/>
            <a:ext cx="1706217" cy="365125"/>
          </a:xfrm>
        </p:spPr>
        <p:txBody>
          <a:bodyPr vert="horz" lIns="91440" tIns="45720" rIns="91440" bIns="45720" rtlCol="0" anchor="ctr">
            <a:normAutofit/>
          </a:bodyPr>
          <a:lstStyle/>
          <a:p>
            <a:pPr>
              <a:spcAft>
                <a:spcPts val="600"/>
              </a:spcAft>
            </a:pPr>
            <a:fld id="{C2926BDF-0A3D-4892-9CBE-21B5FA37E613}" type="slidenum">
              <a:rPr lang="en-US" smtClean="0"/>
              <a:pPr>
                <a:spcAft>
                  <a:spcPts val="600"/>
                </a:spcAft>
              </a:pPr>
              <a:t>2</a:t>
            </a:fld>
            <a:endParaRPr lang="en-US"/>
          </a:p>
        </p:txBody>
      </p:sp>
      <p:pic>
        <p:nvPicPr>
          <p:cNvPr id="9" name="Picture 2" descr="Logo, company name&#10;&#10;Description automatically generated">
            <a:extLst>
              <a:ext uri="{FF2B5EF4-FFF2-40B4-BE49-F238E27FC236}">
                <a16:creationId xmlns:a16="http://schemas.microsoft.com/office/drawing/2014/main" id="{A8A30235-4DEF-C5D7-4038-05066A15D63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2891790" cy="1525419"/>
          </a:xfrm>
          <a:prstGeom prst="rect">
            <a:avLst/>
          </a:prstGeom>
          <a:solidFill>
            <a:srgbClr val="FFFFFF"/>
          </a:solidFill>
        </p:spPr>
      </p:pic>
      <p:sp>
        <p:nvSpPr>
          <p:cNvPr id="10" name="Title 1">
            <a:extLst>
              <a:ext uri="{FF2B5EF4-FFF2-40B4-BE49-F238E27FC236}">
                <a16:creationId xmlns:a16="http://schemas.microsoft.com/office/drawing/2014/main" id="{2F4C833A-1642-4C6E-B081-40E9CEF9D35A}"/>
              </a:ext>
            </a:extLst>
          </p:cNvPr>
          <p:cNvSpPr>
            <a:spLocks noGrp="1"/>
          </p:cNvSpPr>
          <p:nvPr>
            <p:ph type="title"/>
          </p:nvPr>
        </p:nvSpPr>
        <p:spPr>
          <a:xfrm>
            <a:off x="3638550" y="83820"/>
            <a:ext cx="4914900" cy="1356360"/>
          </a:xfrm>
        </p:spPr>
        <p:txBody>
          <a:bodyPr vert="horz" lIns="91440" tIns="45720" rIns="91440" bIns="45720" rtlCol="0" anchor="ctr">
            <a:normAutofit/>
          </a:bodyPr>
          <a:lstStyle/>
          <a:p>
            <a:r>
              <a:rPr lang="en-US" b="1" kern="1200" cap="small" baseline="0" dirty="0">
                <a:effectLst>
                  <a:outerShdw blurRad="50800" dist="38100" dir="2700000" algn="tl" rotWithShape="0">
                    <a:prstClr val="black">
                      <a:alpha val="40000"/>
                    </a:prstClr>
                  </a:outerShdw>
                </a:effectLst>
                <a:latin typeface="Times New Roman" panose="02020603050405020304" pitchFamily="18" charset="0"/>
                <a:ea typeface="+mj-ea"/>
                <a:cs typeface="Times New Roman" panose="02020603050405020304" pitchFamily="18" charset="0"/>
              </a:rPr>
              <a:t>Disclaimer</a:t>
            </a:r>
          </a:p>
        </p:txBody>
      </p:sp>
    </p:spTree>
    <p:extLst>
      <p:ext uri="{BB962C8B-B14F-4D97-AF65-F5344CB8AC3E}">
        <p14:creationId xmlns:p14="http://schemas.microsoft.com/office/powerpoint/2010/main" val="2678663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BC7EE-2E1E-DA46-8771-DD80EDF7B416}"/>
              </a:ext>
            </a:extLst>
          </p:cNvPr>
          <p:cNvSpPr>
            <a:spLocks noGrp="1"/>
          </p:cNvSpPr>
          <p:nvPr>
            <p:ph type="title"/>
          </p:nvPr>
        </p:nvSpPr>
        <p:spPr/>
        <p:txBody>
          <a:bodyPr/>
          <a:lstStyle/>
          <a:p>
            <a:pPr algn="ctr"/>
            <a:r>
              <a:rPr lang="en-US" dirty="0"/>
              <a:t>The Importance of Think </a:t>
            </a:r>
            <a:r>
              <a:rPr lang="en-US" dirty="0" err="1"/>
              <a:t>Alouds</a:t>
            </a:r>
            <a:r>
              <a:rPr lang="en-US" dirty="0"/>
              <a:t> </a:t>
            </a:r>
          </a:p>
        </p:txBody>
      </p:sp>
      <p:sp>
        <p:nvSpPr>
          <p:cNvPr id="3" name="Content Placeholder 2">
            <a:extLst>
              <a:ext uri="{FF2B5EF4-FFF2-40B4-BE49-F238E27FC236}">
                <a16:creationId xmlns:a16="http://schemas.microsoft.com/office/drawing/2014/main" id="{4DECE7D7-11A8-964E-B7A2-8BC9458DF5E5}"/>
              </a:ext>
            </a:extLst>
          </p:cNvPr>
          <p:cNvSpPr>
            <a:spLocks noGrp="1"/>
          </p:cNvSpPr>
          <p:nvPr>
            <p:ph idx="1"/>
          </p:nvPr>
        </p:nvSpPr>
        <p:spPr/>
        <p:txBody>
          <a:bodyPr>
            <a:normAutofit fontScale="92500" lnSpcReduction="20000"/>
          </a:bodyPr>
          <a:lstStyle/>
          <a:p>
            <a:pPr marL="0" indent="0">
              <a:buNone/>
            </a:pPr>
            <a:r>
              <a:rPr lang="en-US" dirty="0"/>
              <a:t>Thinking aloud:</a:t>
            </a:r>
          </a:p>
          <a:p>
            <a:pPr lvl="1"/>
            <a:r>
              <a:rPr lang="en-US" dirty="0"/>
              <a:t>is evidence-based,</a:t>
            </a:r>
          </a:p>
          <a:p>
            <a:pPr lvl="1"/>
            <a:r>
              <a:rPr lang="en-US" dirty="0"/>
              <a:t>involves more than procedural steps, and</a:t>
            </a:r>
          </a:p>
          <a:p>
            <a:pPr lvl="1"/>
            <a:r>
              <a:rPr lang="en-US" dirty="0"/>
              <a:t>is considered best practice for mathematics and reading instruction</a:t>
            </a:r>
          </a:p>
          <a:p>
            <a:pPr marL="457200" lvl="1" indent="0">
              <a:buNone/>
            </a:pPr>
            <a:endParaRPr lang="en-US" dirty="0"/>
          </a:p>
          <a:p>
            <a:pPr marL="0" indent="0">
              <a:buNone/>
            </a:pPr>
            <a:r>
              <a:rPr lang="en-US" dirty="0"/>
              <a:t>Remember: </a:t>
            </a:r>
          </a:p>
          <a:p>
            <a:r>
              <a:rPr lang="en-US" dirty="0"/>
              <a:t>No one can develop a perfect think aloud.</a:t>
            </a:r>
          </a:p>
          <a:p>
            <a:r>
              <a:rPr lang="en-US" dirty="0"/>
              <a:t>Practice on easy skills will help build capacity with difficult skills.</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91A82B4F-0153-48FE-A3CD-AE4322962E15}"/>
              </a:ext>
            </a:extLst>
          </p:cNvPr>
          <p:cNvSpPr>
            <a:spLocks noGrp="1"/>
          </p:cNvSpPr>
          <p:nvPr>
            <p:ph type="sldNum" sz="quarter" idx="12"/>
          </p:nvPr>
        </p:nvSpPr>
        <p:spPr/>
        <p:txBody>
          <a:bodyPr/>
          <a:lstStyle/>
          <a:p>
            <a:fld id="{C2926BDF-0A3D-4892-9CBE-21B5FA37E613}" type="slidenum">
              <a:rPr lang="en-US" smtClean="0"/>
              <a:t>3</a:t>
            </a:fld>
            <a:endParaRPr lang="en-US" dirty="0"/>
          </a:p>
        </p:txBody>
      </p:sp>
    </p:spTree>
    <p:extLst>
      <p:ext uri="{BB962C8B-B14F-4D97-AF65-F5344CB8AC3E}">
        <p14:creationId xmlns:p14="http://schemas.microsoft.com/office/powerpoint/2010/main" val="1414476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09518-979D-9045-89E1-7F7B6A4F5E37}"/>
              </a:ext>
            </a:extLst>
          </p:cNvPr>
          <p:cNvSpPr>
            <a:spLocks noGrp="1"/>
          </p:cNvSpPr>
          <p:nvPr>
            <p:ph type="title"/>
          </p:nvPr>
        </p:nvSpPr>
        <p:spPr/>
        <p:txBody>
          <a:bodyPr/>
          <a:lstStyle/>
          <a:p>
            <a:pPr algn="ctr"/>
            <a:r>
              <a:rPr lang="en-US" dirty="0"/>
              <a:t>Critical Steps in a Think Aloud</a:t>
            </a:r>
          </a:p>
        </p:txBody>
      </p:sp>
      <p:sp>
        <p:nvSpPr>
          <p:cNvPr id="3" name="Content Placeholder 2">
            <a:extLst>
              <a:ext uri="{FF2B5EF4-FFF2-40B4-BE49-F238E27FC236}">
                <a16:creationId xmlns:a16="http://schemas.microsoft.com/office/drawing/2014/main" id="{56066DB6-A567-E741-B6C5-8AA300DDEF9A}"/>
              </a:ext>
            </a:extLst>
          </p:cNvPr>
          <p:cNvSpPr>
            <a:spLocks noGrp="1"/>
          </p:cNvSpPr>
          <p:nvPr>
            <p:ph idx="1"/>
          </p:nvPr>
        </p:nvSpPr>
        <p:spPr/>
        <p:txBody>
          <a:bodyPr>
            <a:normAutofit fontScale="92500" lnSpcReduction="10000"/>
          </a:bodyPr>
          <a:lstStyle/>
          <a:p>
            <a:pPr marL="457200" indent="-457200">
              <a:buFont typeface="+mj-lt"/>
              <a:buAutoNum type="arabicPeriod"/>
            </a:pPr>
            <a:r>
              <a:rPr lang="en-US" dirty="0"/>
              <a:t>Read the problem.</a:t>
            </a:r>
            <a:endParaRPr lang="en-US" sz="2400" dirty="0"/>
          </a:p>
          <a:p>
            <a:pPr marL="457200" indent="-457200">
              <a:buFont typeface="+mj-lt"/>
              <a:buAutoNum type="arabicPeriod"/>
            </a:pPr>
            <a:r>
              <a:rPr lang="en-US" dirty="0"/>
              <a:t>State what the problem is about.</a:t>
            </a:r>
            <a:endParaRPr lang="en-US" sz="2400" dirty="0"/>
          </a:p>
          <a:p>
            <a:pPr marL="457200" indent="-457200">
              <a:buFont typeface="+mj-lt"/>
              <a:buAutoNum type="arabicPeriod"/>
            </a:pPr>
            <a:r>
              <a:rPr lang="en-US" dirty="0"/>
              <a:t>Explain your approach (how you will solve the problem).</a:t>
            </a:r>
            <a:endParaRPr lang="en-US" sz="2400" dirty="0"/>
          </a:p>
          <a:p>
            <a:pPr marL="457200" indent="-457200">
              <a:buFont typeface="+mj-lt"/>
              <a:buAutoNum type="arabicPeriod"/>
            </a:pPr>
            <a:r>
              <a:rPr lang="en-US" dirty="0"/>
              <a:t>Describe each step and </a:t>
            </a:r>
            <a:r>
              <a:rPr lang="en-US" u="sng" dirty="0"/>
              <a:t>WHY each step is needed.</a:t>
            </a:r>
            <a:endParaRPr lang="en-US" sz="2400" dirty="0"/>
          </a:p>
          <a:p>
            <a:pPr marL="457200" indent="-457200">
              <a:buFont typeface="+mj-lt"/>
              <a:buAutoNum type="arabicPeriod"/>
            </a:pPr>
            <a:r>
              <a:rPr lang="en-US" dirty="0"/>
              <a:t>Link procedures continuously back to finding the unknown (especially key with word problems).</a:t>
            </a:r>
            <a:endParaRPr lang="en-US" sz="2400" dirty="0"/>
          </a:p>
          <a:p>
            <a:pPr marL="457200" indent="-457200">
              <a:buFont typeface="+mj-lt"/>
              <a:buAutoNum type="arabicPeriod"/>
            </a:pPr>
            <a:r>
              <a:rPr lang="en-US" dirty="0"/>
              <a:t>Provide a recap at the end that includes why you know the solution is correct.</a:t>
            </a:r>
            <a:endParaRPr lang="en-US" sz="2400" dirty="0"/>
          </a:p>
          <a:p>
            <a:endParaRPr lang="en-US" dirty="0"/>
          </a:p>
        </p:txBody>
      </p:sp>
      <p:sp>
        <p:nvSpPr>
          <p:cNvPr id="4" name="Slide Number Placeholder 3">
            <a:extLst>
              <a:ext uri="{FF2B5EF4-FFF2-40B4-BE49-F238E27FC236}">
                <a16:creationId xmlns:a16="http://schemas.microsoft.com/office/drawing/2014/main" id="{E9908B28-A9CB-45A4-8AF9-1E514D1066E9}"/>
              </a:ext>
            </a:extLst>
          </p:cNvPr>
          <p:cNvSpPr>
            <a:spLocks noGrp="1"/>
          </p:cNvSpPr>
          <p:nvPr>
            <p:ph type="sldNum" sz="quarter" idx="12"/>
          </p:nvPr>
        </p:nvSpPr>
        <p:spPr/>
        <p:txBody>
          <a:bodyPr/>
          <a:lstStyle/>
          <a:p>
            <a:fld id="{C2926BDF-0A3D-4892-9CBE-21B5FA37E613}" type="slidenum">
              <a:rPr lang="en-US" smtClean="0"/>
              <a:t>4</a:t>
            </a:fld>
            <a:endParaRPr lang="en-US"/>
          </a:p>
        </p:txBody>
      </p:sp>
    </p:spTree>
    <p:extLst>
      <p:ext uri="{BB962C8B-B14F-4D97-AF65-F5344CB8AC3E}">
        <p14:creationId xmlns:p14="http://schemas.microsoft.com/office/powerpoint/2010/main" val="1413841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02D2F-38F2-D841-B89A-CE93FEA008EC}"/>
              </a:ext>
            </a:extLst>
          </p:cNvPr>
          <p:cNvSpPr>
            <a:spLocks noGrp="1"/>
          </p:cNvSpPr>
          <p:nvPr>
            <p:ph type="title"/>
          </p:nvPr>
        </p:nvSpPr>
        <p:spPr>
          <a:xfrm>
            <a:off x="838200" y="365125"/>
            <a:ext cx="10515600" cy="927647"/>
          </a:xfrm>
        </p:spPr>
        <p:txBody>
          <a:bodyPr>
            <a:normAutofit/>
          </a:bodyPr>
          <a:lstStyle/>
          <a:p>
            <a:r>
              <a:rPr lang="en-US" dirty="0"/>
              <a:t>Video: Ratio Word Problem Think Aloud </a:t>
            </a:r>
          </a:p>
        </p:txBody>
      </p:sp>
      <p:sp>
        <p:nvSpPr>
          <p:cNvPr id="3" name="Content Placeholder 2">
            <a:extLst>
              <a:ext uri="{FF2B5EF4-FFF2-40B4-BE49-F238E27FC236}">
                <a16:creationId xmlns:a16="http://schemas.microsoft.com/office/drawing/2014/main" id="{CBDEA1FE-931E-454B-9F49-675F5CCB7A8F}"/>
              </a:ext>
            </a:extLst>
          </p:cNvPr>
          <p:cNvSpPr>
            <a:spLocks noGrp="1"/>
          </p:cNvSpPr>
          <p:nvPr>
            <p:ph idx="1"/>
          </p:nvPr>
        </p:nvSpPr>
        <p:spPr>
          <a:xfrm>
            <a:off x="838200" y="1430995"/>
            <a:ext cx="10515600" cy="4884191"/>
          </a:xfrm>
        </p:spPr>
        <p:txBody>
          <a:bodyPr>
            <a:normAutofit fontScale="77500" lnSpcReduction="20000"/>
          </a:bodyPr>
          <a:lstStyle/>
          <a:p>
            <a:pPr marL="0" indent="0">
              <a:buNone/>
            </a:pPr>
            <a:r>
              <a:rPr lang="en-US" dirty="0"/>
              <a:t>First Viewing: </a:t>
            </a:r>
          </a:p>
          <a:p>
            <a:pPr lvl="1"/>
            <a:r>
              <a:rPr lang="en-US" dirty="0"/>
              <a:t>Watch the video to become familiar with the content</a:t>
            </a:r>
          </a:p>
          <a:p>
            <a:pPr marL="0" indent="0">
              <a:buNone/>
            </a:pPr>
            <a:r>
              <a:rPr lang="en-US" dirty="0"/>
              <a:t>Second Viewing: </a:t>
            </a:r>
          </a:p>
          <a:p>
            <a:pPr lvl="1"/>
            <a:r>
              <a:rPr lang="en-US" dirty="0"/>
              <a:t>As you watch write notes for each step in the Critical Steps in a Think Aloud handout.</a:t>
            </a:r>
          </a:p>
          <a:p>
            <a:pPr lvl="1"/>
            <a:r>
              <a:rPr lang="en-US" dirty="0"/>
              <a:t>Remember to provide examples of how the teacher went beyond the procedural aspects by addressing the critical concepts.</a:t>
            </a:r>
          </a:p>
          <a:p>
            <a:pPr marL="457200" lvl="1" indent="0">
              <a:buNone/>
            </a:pPr>
            <a:endParaRPr lang="en-US" dirty="0"/>
          </a:p>
          <a:p>
            <a:pPr marL="0" indent="0">
              <a:buNone/>
            </a:pPr>
            <a:r>
              <a:rPr lang="en-US" dirty="0">
                <a:solidFill>
                  <a:srgbClr val="570100"/>
                </a:solidFill>
              </a:rPr>
              <a:t>Problem Presented:  Sally likes to exercise. For every 10 minutes that she runs, she does jumping jacks for 2 minutes. If she exercises for 1 hour, how many minutes did she do jumping jacks?  (file name: My Movie 21)</a:t>
            </a:r>
          </a:p>
          <a:p>
            <a:pPr marL="0" indent="0">
              <a:buNone/>
            </a:pPr>
            <a:br>
              <a:rPr lang="en-US" u="sng" dirty="0"/>
            </a:br>
            <a:r>
              <a:rPr lang="en-US" u="sng" dirty="0"/>
              <a:t>(File name: 1_Session 2A_Sally Think </a:t>
            </a:r>
            <a:r>
              <a:rPr lang="en-US" u="sng" dirty="0" err="1"/>
              <a:t>Aloud_Robin_NA</a:t>
            </a:r>
            <a:r>
              <a:rPr lang="en-US" u="sng" dirty="0"/>
              <a:t>)</a:t>
            </a:r>
          </a:p>
          <a:p>
            <a:pPr marL="0" indent="0">
              <a:buNone/>
            </a:pP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C85FC5A5-FC4A-4664-90DA-CA07EB27ABE4}"/>
              </a:ext>
            </a:extLst>
          </p:cNvPr>
          <p:cNvSpPr>
            <a:spLocks noGrp="1"/>
          </p:cNvSpPr>
          <p:nvPr>
            <p:ph type="sldNum" sz="quarter" idx="12"/>
          </p:nvPr>
        </p:nvSpPr>
        <p:spPr/>
        <p:txBody>
          <a:bodyPr/>
          <a:lstStyle/>
          <a:p>
            <a:fld id="{C2926BDF-0A3D-4892-9CBE-21B5FA37E613}" type="slidenum">
              <a:rPr lang="en-US" smtClean="0"/>
              <a:t>5</a:t>
            </a:fld>
            <a:endParaRPr lang="en-US"/>
          </a:p>
        </p:txBody>
      </p:sp>
    </p:spTree>
    <p:extLst>
      <p:ext uri="{BB962C8B-B14F-4D97-AF65-F5344CB8AC3E}">
        <p14:creationId xmlns:p14="http://schemas.microsoft.com/office/powerpoint/2010/main" val="2962056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02D2F-38F2-D841-B89A-CE93FEA008EC}"/>
              </a:ext>
            </a:extLst>
          </p:cNvPr>
          <p:cNvSpPr>
            <a:spLocks noGrp="1"/>
          </p:cNvSpPr>
          <p:nvPr>
            <p:ph type="title"/>
          </p:nvPr>
        </p:nvSpPr>
        <p:spPr/>
        <p:txBody>
          <a:bodyPr>
            <a:normAutofit fontScale="90000"/>
          </a:bodyPr>
          <a:lstStyle/>
          <a:p>
            <a:r>
              <a:rPr lang="en-US" sz="4000" dirty="0"/>
              <a:t>Video: Problem 1-Mixed Number Addition Think Aloud</a:t>
            </a:r>
            <a:br>
              <a:rPr lang="en-US" dirty="0"/>
            </a:b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BDEA1FE-931E-454B-9F49-675F5CCB7A8F}"/>
                  </a:ext>
                </a:extLst>
              </p:cNvPr>
              <p:cNvSpPr>
                <a:spLocks noGrp="1"/>
              </p:cNvSpPr>
              <p:nvPr>
                <p:ph idx="1"/>
              </p:nvPr>
            </p:nvSpPr>
            <p:spPr>
              <a:xfrm>
                <a:off x="838200" y="1279087"/>
                <a:ext cx="10515600" cy="4858953"/>
              </a:xfrm>
            </p:spPr>
            <p:txBody>
              <a:bodyPr>
                <a:normAutofit fontScale="62500" lnSpcReduction="20000"/>
              </a:bodyPr>
              <a:lstStyle/>
              <a:p>
                <a:pPr marL="0" indent="0">
                  <a:buNone/>
                </a:pPr>
                <a:r>
                  <a:rPr lang="en-US" sz="3700" dirty="0"/>
                  <a:t>First Viewing: </a:t>
                </a:r>
              </a:p>
              <a:p>
                <a:pPr lvl="1"/>
                <a:r>
                  <a:rPr lang="en-US" sz="3700" dirty="0"/>
                  <a:t>Watch the video to become familiar with the content</a:t>
                </a:r>
              </a:p>
              <a:p>
                <a:pPr marL="0" indent="0">
                  <a:buNone/>
                </a:pPr>
                <a:r>
                  <a:rPr lang="en-US" sz="3700" dirty="0"/>
                  <a:t>Second Viewing: </a:t>
                </a:r>
              </a:p>
              <a:p>
                <a:pPr lvl="1"/>
                <a:r>
                  <a:rPr lang="en-US" sz="3700" dirty="0"/>
                  <a:t>As you watch write notes for each step in the Critical Steps in a Think Aloud handout.</a:t>
                </a:r>
              </a:p>
              <a:p>
                <a:pPr lvl="1"/>
                <a:r>
                  <a:rPr lang="en-US" sz="3700" dirty="0"/>
                  <a:t>Remember to provide examples of how the teacher went beyond the procedurals aspects by addressing the critical concepts.</a:t>
                </a:r>
                <a:endParaRPr lang="en-US" sz="3700" dirty="0">
                  <a:solidFill>
                    <a:srgbClr val="00B050"/>
                  </a:solidFill>
                </a:endParaRPr>
              </a:p>
              <a:p>
                <a:pPr lvl="1"/>
                <a:endParaRPr lang="en-US" dirty="0">
                  <a:solidFill>
                    <a:srgbClr val="00B050"/>
                  </a:solidFill>
                </a:endParaRPr>
              </a:p>
              <a:p>
                <a:pPr marL="0" marR="0" lvl="0" indent="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None/>
                  <a:tabLst/>
                  <a:defRPr/>
                </a:pPr>
                <a:r>
                  <a:rPr kumimoji="0" lang="en-US" sz="2900" b="0" i="0" u="none" strike="noStrike" kern="1200" cap="none" spc="0" normalizeH="0" baseline="0" noProof="0" dirty="0">
                    <a:ln>
                      <a:noFill/>
                    </a:ln>
                    <a:solidFill>
                      <a:srgbClr val="570100"/>
                    </a:solidFill>
                    <a:effectLst/>
                    <a:uLnTx/>
                    <a:uFillTx/>
                    <a:latin typeface="Century Gothic" panose="020B0502020202020204" pitchFamily="34" charset="0"/>
                    <a:ea typeface="+mn-ea"/>
                    <a:cs typeface="Times New Roman" panose="02020603050405020304" pitchFamily="18" charset="0"/>
                  </a:rPr>
                  <a:t>Problem presented</a:t>
                </a:r>
                <a:r>
                  <a:rPr kumimoji="0" lang="en-US" sz="2900" b="0" i="0" u="none" strike="noStrike" kern="1200" cap="none" spc="0" normalizeH="0" baseline="0" noProof="0" dirty="0">
                    <a:ln>
                      <a:noFill/>
                    </a:ln>
                    <a:solidFill>
                      <a:srgbClr val="631D09"/>
                    </a:solidFill>
                    <a:effectLst/>
                    <a:uLnTx/>
                    <a:uFillTx/>
                    <a:latin typeface="Century Gothic" panose="020B0502020202020204" pitchFamily="34" charset="0"/>
                    <a:ea typeface="+mn-ea"/>
                    <a:cs typeface="Times New Roman" panose="02020603050405020304" pitchFamily="18" charset="0"/>
                  </a:rPr>
                  <a:t>:</a:t>
                </a:r>
                <a:r>
                  <a:rPr kumimoji="0" lang="en-US" sz="2900" b="0" i="0" u="none" strike="noStrike" kern="1200" cap="none" spc="0" normalizeH="0" baseline="0" noProof="0" dirty="0">
                    <a:ln>
                      <a:noFill/>
                    </a:ln>
                    <a:solidFill>
                      <a:srgbClr val="00B050"/>
                    </a:solidFill>
                    <a:effectLst/>
                    <a:uLnTx/>
                    <a:uFillTx/>
                    <a:latin typeface="Century Gothic" panose="020B0502020202020204" pitchFamily="34" charset="0"/>
                    <a:ea typeface="+mn-ea"/>
                    <a:cs typeface="Times New Roman" panose="02020603050405020304" pitchFamily="18" charset="0"/>
                  </a:rPr>
                  <a:t> </a:t>
                </a:r>
                <a:r>
                  <a:rPr kumimoji="0" lang="en-US" sz="2900" b="0" i="0" u="none" strike="noStrike" kern="1200" cap="none" spc="0" normalizeH="0" baseline="0" noProof="0" dirty="0">
                    <a:ln>
                      <a:noFill/>
                    </a:ln>
                    <a:solidFill>
                      <a:srgbClr val="570100"/>
                    </a:solidFill>
                    <a:effectLst/>
                    <a:uLnTx/>
                    <a:uFillTx/>
                    <a:latin typeface="Century Gothic" panose="020B0502020202020204" pitchFamily="34" charset="0"/>
                    <a:ea typeface="+mn-ea"/>
                    <a:cs typeface="Times New Roman" panose="02020603050405020304" pitchFamily="18" charset="0"/>
                  </a:rPr>
                  <a:t>   </a:t>
                </a:r>
                <a14:m>
                  <m:oMath xmlns:m="http://schemas.openxmlformats.org/officeDocument/2006/math">
                    <m:r>
                      <a:rPr lang="en-US" sz="2900" i="1" dirty="0">
                        <a:solidFill>
                          <a:srgbClr val="570100"/>
                        </a:solidFill>
                        <a:latin typeface="Cambria Math" panose="02040503050406030204" pitchFamily="18" charset="0"/>
                      </a:rPr>
                      <m:t>5</m:t>
                    </m:r>
                    <m:f>
                      <m:fPr>
                        <m:ctrlPr>
                          <a:rPr kumimoji="0" lang="en-US" sz="2900" b="0" i="1" u="none" strike="noStrike" kern="1200" cap="none" spc="0" normalizeH="0" baseline="0" noProof="0">
                            <a:ln>
                              <a:noFill/>
                            </a:ln>
                            <a:solidFill>
                              <a:srgbClr val="570100"/>
                            </a:solidFill>
                            <a:effectLst/>
                            <a:uLnTx/>
                            <a:uFillTx/>
                            <a:latin typeface="Cambria Math" panose="02040503050406030204" pitchFamily="18" charset="0"/>
                            <a:ea typeface="+mn-ea"/>
                          </a:rPr>
                        </m:ctrlPr>
                      </m:fPr>
                      <m:num>
                        <m:r>
                          <a:rPr kumimoji="0" lang="en-US" sz="2900" b="0" i="1" u="none" strike="noStrike" kern="1200" cap="none" spc="0" normalizeH="0" baseline="0" noProof="0" smtClean="0">
                            <a:ln>
                              <a:noFill/>
                            </a:ln>
                            <a:solidFill>
                              <a:srgbClr val="570100"/>
                            </a:solidFill>
                            <a:effectLst/>
                            <a:uLnTx/>
                            <a:uFillTx/>
                            <a:latin typeface="Cambria Math" panose="02040503050406030204" pitchFamily="18" charset="0"/>
                            <a:ea typeface="+mn-ea"/>
                          </a:rPr>
                          <m:t>2</m:t>
                        </m:r>
                      </m:num>
                      <m:den>
                        <m:r>
                          <a:rPr kumimoji="0" lang="en-US" sz="2900" b="0" i="1" u="none" strike="noStrike" kern="1200" cap="none" spc="0" normalizeH="0" baseline="0" noProof="0" smtClean="0">
                            <a:ln>
                              <a:noFill/>
                            </a:ln>
                            <a:solidFill>
                              <a:srgbClr val="570100"/>
                            </a:solidFill>
                            <a:effectLst/>
                            <a:uLnTx/>
                            <a:uFillTx/>
                            <a:latin typeface="Cambria Math" panose="02040503050406030204" pitchFamily="18" charset="0"/>
                            <a:ea typeface="+mn-ea"/>
                          </a:rPr>
                          <m:t>8</m:t>
                        </m:r>
                      </m:den>
                    </m:f>
                  </m:oMath>
                </a14:m>
                <a:endParaRPr kumimoji="0" lang="en-US" sz="2900" b="0" i="1" u="none" strike="noStrike" kern="1200" cap="none" spc="0" normalizeH="0" baseline="0" noProof="0" dirty="0">
                  <a:ln>
                    <a:noFill/>
                  </a:ln>
                  <a:solidFill>
                    <a:srgbClr val="570100"/>
                  </a:solidFill>
                  <a:effectLst/>
                  <a:uLnTx/>
                  <a:uFillTx/>
                  <a:latin typeface="Cambria Math" panose="02040503050406030204" pitchFamily="18" charset="0"/>
                  <a:ea typeface="+mn-ea"/>
                  <a:cs typeface="Times New Roman" panose="02020603050405020304" pitchFamily="18" charset="0"/>
                </a:endParaRPr>
              </a:p>
              <a:p>
                <a:pPr marL="0" marR="0" lvl="0" indent="0" algn="l" defTabSz="914377" rtl="0" eaLnBrk="1" fontAlgn="auto" latinLnBrk="0" hangingPunct="1">
                  <a:lnSpc>
                    <a:spcPct val="100000"/>
                  </a:lnSpc>
                  <a:spcBef>
                    <a:spcPts val="300"/>
                  </a:spcBef>
                  <a:spcAft>
                    <a:spcPts val="300"/>
                  </a:spcAft>
                  <a:buClr>
                    <a:srgbClr val="570100"/>
                  </a:buClr>
                  <a:buSzPct val="80000"/>
                  <a:buFont typeface="Wingdings" panose="05000000000000000000" pitchFamily="2" charset="2"/>
                  <a:buNone/>
                  <a:tabLst/>
                  <a:defRPr/>
                </a:pPr>
                <a:r>
                  <a:rPr kumimoji="0" lang="en-US" sz="2900" b="0" i="0" u="none" strike="noStrike" kern="1200" cap="none" spc="0" normalizeH="0" baseline="0" noProof="0" dirty="0">
                    <a:ln>
                      <a:noFill/>
                    </a:ln>
                    <a:solidFill>
                      <a:srgbClr val="570100"/>
                    </a:solidFill>
                    <a:effectLst/>
                    <a:uLnTx/>
                    <a:uFillTx/>
                    <a:latin typeface="Century Gothic" panose="020B0502020202020204" pitchFamily="34" charset="0"/>
                    <a:ea typeface="+mn-ea"/>
                    <a:cs typeface="Times New Roman" panose="02020603050405020304" pitchFamily="18" charset="0"/>
                  </a:rPr>
                  <a:t>                              </a:t>
                </a:r>
                <a:br>
                  <a:rPr kumimoji="0" lang="en-US" sz="2900" b="0" i="0" u="none" strike="noStrike" kern="1200" cap="none" spc="0" normalizeH="0" baseline="0" noProof="0" dirty="0">
                    <a:ln>
                      <a:noFill/>
                    </a:ln>
                    <a:solidFill>
                      <a:srgbClr val="570100"/>
                    </a:solidFill>
                    <a:effectLst/>
                    <a:uLnTx/>
                    <a:uFillTx/>
                    <a:latin typeface="Century Gothic" panose="020B0502020202020204" pitchFamily="34" charset="0"/>
                    <a:ea typeface="+mn-ea"/>
                    <a:cs typeface="Times New Roman" panose="02020603050405020304" pitchFamily="18" charset="0"/>
                  </a:rPr>
                </a:br>
                <a:r>
                  <a:rPr kumimoji="0" lang="en-US" sz="2900" b="0" i="0" u="none" strike="noStrike" kern="1200" cap="none" spc="0" normalizeH="0" baseline="0" noProof="0" dirty="0">
                    <a:ln>
                      <a:noFill/>
                    </a:ln>
                    <a:solidFill>
                      <a:srgbClr val="570100"/>
                    </a:solidFill>
                    <a:effectLst/>
                    <a:uLnTx/>
                    <a:uFillTx/>
                    <a:latin typeface="Century Gothic" panose="020B0502020202020204" pitchFamily="34" charset="0"/>
                    <a:ea typeface="+mn-ea"/>
                    <a:cs typeface="Times New Roman" panose="02020603050405020304" pitchFamily="18" charset="0"/>
                  </a:rPr>
                  <a:t>                                  </a:t>
                </a:r>
                <a14:m>
                  <m:oMath xmlns:m="http://schemas.openxmlformats.org/officeDocument/2006/math">
                    <m:r>
                      <a:rPr kumimoji="0" lang="en-US" sz="2900" b="0" i="1" u="none" strike="noStrike" kern="1200" cap="none" spc="0" normalizeH="0" baseline="0" noProof="0">
                        <a:ln>
                          <a:noFill/>
                        </a:ln>
                        <a:solidFill>
                          <a:srgbClr val="570100"/>
                        </a:solidFill>
                        <a:effectLst/>
                        <a:uLnTx/>
                        <a:uFillTx/>
                        <a:latin typeface="Cambria Math" panose="02040503050406030204" pitchFamily="18" charset="0"/>
                        <a:ea typeface="+mn-ea"/>
                      </a:rPr>
                      <m:t>+  </m:t>
                    </m:r>
                    <m:r>
                      <a:rPr kumimoji="0" lang="en-US" sz="2900" b="0" i="1" u="none" strike="noStrike" kern="1200" cap="none" spc="0" normalizeH="0" baseline="0" noProof="0" smtClean="0">
                        <a:ln>
                          <a:noFill/>
                        </a:ln>
                        <a:solidFill>
                          <a:srgbClr val="570100"/>
                        </a:solidFill>
                        <a:effectLst/>
                        <a:uLnTx/>
                        <a:uFillTx/>
                        <a:latin typeface="Cambria Math" panose="02040503050406030204" pitchFamily="18" charset="0"/>
                        <a:ea typeface="+mn-ea"/>
                      </a:rPr>
                      <m:t>2</m:t>
                    </m:r>
                    <m:f>
                      <m:fPr>
                        <m:ctrlPr>
                          <a:rPr kumimoji="0" lang="en-US" sz="2900" b="0" i="1" u="none" strike="noStrike" kern="1200" cap="none" spc="0" normalizeH="0" baseline="0" noProof="0">
                            <a:ln>
                              <a:noFill/>
                            </a:ln>
                            <a:solidFill>
                              <a:srgbClr val="570100"/>
                            </a:solidFill>
                            <a:effectLst/>
                            <a:uLnTx/>
                            <a:uFillTx/>
                            <a:latin typeface="Cambria Math" panose="02040503050406030204" pitchFamily="18" charset="0"/>
                            <a:ea typeface="+mn-ea"/>
                          </a:rPr>
                        </m:ctrlPr>
                      </m:fPr>
                      <m:num>
                        <m:r>
                          <a:rPr kumimoji="0" lang="en-US" sz="2900" b="0" i="1" u="none" strike="noStrike" kern="1200" cap="none" spc="0" normalizeH="0" baseline="0" noProof="0" smtClean="0">
                            <a:ln>
                              <a:noFill/>
                            </a:ln>
                            <a:solidFill>
                              <a:srgbClr val="570100"/>
                            </a:solidFill>
                            <a:effectLst/>
                            <a:uLnTx/>
                            <a:uFillTx/>
                            <a:latin typeface="Cambria Math" panose="02040503050406030204" pitchFamily="18" charset="0"/>
                            <a:ea typeface="+mn-ea"/>
                          </a:rPr>
                          <m:t>1</m:t>
                        </m:r>
                      </m:num>
                      <m:den>
                        <m:r>
                          <a:rPr kumimoji="0" lang="en-US" sz="2900" b="0" i="1" u="none" strike="noStrike" kern="1200" cap="none" spc="0" normalizeH="0" baseline="0" noProof="0" smtClean="0">
                            <a:ln>
                              <a:noFill/>
                            </a:ln>
                            <a:solidFill>
                              <a:srgbClr val="570100"/>
                            </a:solidFill>
                            <a:effectLst/>
                            <a:uLnTx/>
                            <a:uFillTx/>
                            <a:latin typeface="Cambria Math" panose="02040503050406030204" pitchFamily="18" charset="0"/>
                            <a:ea typeface="+mn-ea"/>
                          </a:rPr>
                          <m:t>8</m:t>
                        </m:r>
                      </m:den>
                    </m:f>
                  </m:oMath>
                </a14:m>
                <a:r>
                  <a:rPr kumimoji="0" lang="en-US" sz="2900" b="0" i="0" u="none" strike="noStrike" kern="1200" cap="none" spc="0" normalizeH="0" baseline="0" noProof="0" dirty="0">
                    <a:ln>
                      <a:noFill/>
                    </a:ln>
                    <a:solidFill>
                      <a:srgbClr val="570100"/>
                    </a:solidFill>
                    <a:effectLst/>
                    <a:uLnTx/>
                    <a:uFillTx/>
                    <a:latin typeface="Century Gothic" panose="020B0502020202020204" pitchFamily="34" charset="0"/>
                    <a:ea typeface="+mn-ea"/>
                    <a:cs typeface="Times New Roman" panose="02020603050405020304" pitchFamily="18" charset="0"/>
                  </a:rPr>
                  <a:t> </a:t>
                </a:r>
                <a:br>
                  <a:rPr kumimoji="0" lang="en-US" sz="2900" b="0" i="0" u="none" strike="noStrike" kern="1200" cap="none" spc="0" normalizeH="0" baseline="0" noProof="0" dirty="0">
                    <a:ln>
                      <a:noFill/>
                    </a:ln>
                    <a:solidFill>
                      <a:srgbClr val="570100"/>
                    </a:solidFill>
                    <a:effectLst/>
                    <a:uLnTx/>
                    <a:uFillTx/>
                    <a:latin typeface="Century Gothic" panose="020B0502020202020204" pitchFamily="34" charset="0"/>
                    <a:ea typeface="+mn-ea"/>
                    <a:cs typeface="Times New Roman" panose="02020603050405020304" pitchFamily="18" charset="0"/>
                  </a:rPr>
                </a:br>
                <a:r>
                  <a:rPr kumimoji="0" lang="en-US" sz="2900" b="0" i="0" u="none" strike="noStrike" kern="1200" cap="none" spc="0" normalizeH="0" baseline="0" noProof="0" dirty="0">
                    <a:ln>
                      <a:noFill/>
                    </a:ln>
                    <a:solidFill>
                      <a:srgbClr val="570100"/>
                    </a:solidFill>
                    <a:effectLst/>
                    <a:uLnTx/>
                    <a:uFillTx/>
                    <a:latin typeface="Century Gothic" panose="020B0502020202020204" pitchFamily="34" charset="0"/>
                    <a:ea typeface="+mn-ea"/>
                    <a:cs typeface="Times New Roman" panose="02020603050405020304" pitchFamily="18" charset="0"/>
                  </a:rPr>
                  <a:t>                              ____________</a:t>
                </a:r>
              </a:p>
              <a:p>
                <a:pPr marL="457200" lvl="1" indent="0">
                  <a:buNone/>
                </a:pPr>
                <a:endParaRPr lang="en-US" dirty="0">
                  <a:solidFill>
                    <a:srgbClr val="00B050"/>
                  </a:solidFill>
                </a:endParaRPr>
              </a:p>
              <a:p>
                <a:pPr marL="457200" lvl="1" indent="0">
                  <a:buNone/>
                </a:pPr>
                <a:r>
                  <a:rPr lang="en-US" u="sng" dirty="0"/>
                  <a:t>                                     </a:t>
                </a:r>
              </a:p>
              <a:p>
                <a:pPr marL="457200" lvl="1" indent="0">
                  <a:buNone/>
                </a:pPr>
                <a:r>
                  <a:rPr lang="en-US" sz="3700" dirty="0"/>
                  <a:t>(File name:  2_MVI_0040)</a:t>
                </a:r>
              </a:p>
              <a:p>
                <a:pPr marL="457200" lvl="1" indent="0">
                  <a:buNone/>
                </a:pPr>
                <a:endParaRPr lang="en-US" u="sng" dirty="0"/>
              </a:p>
              <a:p>
                <a:pPr marL="457200" lvl="1" indent="0">
                  <a:buNone/>
                </a:pPr>
                <a:endParaRPr lang="en-US" u="sng" dirty="0">
                  <a:solidFill>
                    <a:srgbClr val="FF0000"/>
                  </a:solidFill>
                </a:endParaRPr>
              </a:p>
              <a:p>
                <a:pPr marL="0" indent="0">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CBDEA1FE-931E-454B-9F49-675F5CCB7A8F}"/>
                  </a:ext>
                </a:extLst>
              </p:cNvPr>
              <p:cNvSpPr>
                <a:spLocks noGrp="1" noRot="1" noChangeAspect="1" noMove="1" noResize="1" noEditPoints="1" noAdjustHandles="1" noChangeArrowheads="1" noChangeShapeType="1" noTextEdit="1"/>
              </p:cNvSpPr>
              <p:nvPr>
                <p:ph idx="1"/>
              </p:nvPr>
            </p:nvSpPr>
            <p:spPr>
              <a:xfrm>
                <a:off x="838200" y="1279087"/>
                <a:ext cx="10515600" cy="4858953"/>
              </a:xfrm>
              <a:blipFill>
                <a:blip r:embed="rId2"/>
                <a:stretch>
                  <a:fillRect l="-870" t="-2509" r="-1217" b="-2008"/>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88C3E3CC-D8FD-4013-895B-816C51A530B7}"/>
              </a:ext>
            </a:extLst>
          </p:cNvPr>
          <p:cNvSpPr>
            <a:spLocks noGrp="1"/>
          </p:cNvSpPr>
          <p:nvPr>
            <p:ph type="sldNum" sz="quarter" idx="12"/>
          </p:nvPr>
        </p:nvSpPr>
        <p:spPr/>
        <p:txBody>
          <a:bodyPr/>
          <a:lstStyle/>
          <a:p>
            <a:fld id="{C2926BDF-0A3D-4892-9CBE-21B5FA37E613}" type="slidenum">
              <a:rPr lang="en-US" smtClean="0"/>
              <a:t>6</a:t>
            </a:fld>
            <a:endParaRPr lang="en-US"/>
          </a:p>
        </p:txBody>
      </p:sp>
    </p:spTree>
    <p:extLst>
      <p:ext uri="{BB962C8B-B14F-4D97-AF65-F5344CB8AC3E}">
        <p14:creationId xmlns:p14="http://schemas.microsoft.com/office/powerpoint/2010/main" val="3397271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02D2F-38F2-D841-B89A-CE93FEA008EC}"/>
              </a:ext>
            </a:extLst>
          </p:cNvPr>
          <p:cNvSpPr>
            <a:spLocks noGrp="1"/>
          </p:cNvSpPr>
          <p:nvPr>
            <p:ph type="title"/>
          </p:nvPr>
        </p:nvSpPr>
        <p:spPr/>
        <p:txBody>
          <a:bodyPr>
            <a:normAutofit/>
          </a:bodyPr>
          <a:lstStyle/>
          <a:p>
            <a:r>
              <a:rPr lang="en-US" sz="3600" dirty="0"/>
              <a:t>Video: Problem 2-Mixed Number Addition </a:t>
            </a:r>
            <a:r>
              <a:rPr lang="en-US" sz="3600" dirty="0">
                <a:solidFill>
                  <a:schemeClr val="accent1">
                    <a:lumMod val="60000"/>
                    <a:lumOff val="40000"/>
                  </a:schemeClr>
                </a:solidFill>
              </a:rPr>
              <a:t>Procedural </a:t>
            </a:r>
            <a:r>
              <a:rPr lang="en-US" sz="3600" dirty="0"/>
              <a:t>Think aloud Approach</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BDEA1FE-931E-454B-9F49-675F5CCB7A8F}"/>
                  </a:ext>
                </a:extLst>
              </p:cNvPr>
              <p:cNvSpPr>
                <a:spLocks noGrp="1"/>
              </p:cNvSpPr>
              <p:nvPr>
                <p:ph idx="1"/>
              </p:nvPr>
            </p:nvSpPr>
            <p:spPr>
              <a:xfrm>
                <a:off x="962247" y="1552353"/>
                <a:ext cx="10302948" cy="4524154"/>
              </a:xfrm>
            </p:spPr>
            <p:txBody>
              <a:bodyPr>
                <a:normAutofit fontScale="47500" lnSpcReduction="20000"/>
              </a:bodyPr>
              <a:lstStyle/>
              <a:p>
                <a:pPr marL="0" indent="0">
                  <a:buNone/>
                </a:pPr>
                <a:r>
                  <a:rPr lang="en-US" sz="4800" dirty="0"/>
                  <a:t>First Viewing: </a:t>
                </a:r>
              </a:p>
              <a:p>
                <a:pPr lvl="1"/>
                <a:r>
                  <a:rPr lang="en-US" sz="4800" dirty="0"/>
                  <a:t>Watch the video to become familiar with the content</a:t>
                </a:r>
              </a:p>
              <a:p>
                <a:pPr marL="0" indent="0">
                  <a:buNone/>
                </a:pPr>
                <a:r>
                  <a:rPr lang="en-US" sz="4800" dirty="0"/>
                  <a:t>Second Viewing: </a:t>
                </a:r>
              </a:p>
              <a:p>
                <a:pPr lvl="1"/>
                <a:r>
                  <a:rPr lang="en-US" sz="4800" dirty="0"/>
                  <a:t>As you watch write notes for each step in the Critical Steps in a Think Aloud handout.</a:t>
                </a:r>
              </a:p>
              <a:p>
                <a:pPr lvl="1"/>
                <a:endParaRPr lang="en-US" dirty="0"/>
              </a:p>
              <a:p>
                <a:pPr marL="0" lvl="0" indent="0">
                  <a:buNone/>
                </a:pPr>
                <a:r>
                  <a:rPr lang="en-US" sz="5100" dirty="0">
                    <a:solidFill>
                      <a:srgbClr val="570100"/>
                    </a:solidFill>
                  </a:rPr>
                  <a:t>Problem presented</a:t>
                </a:r>
                <a:r>
                  <a:rPr lang="en-US" sz="5100" dirty="0">
                    <a:solidFill>
                      <a:srgbClr val="631D09"/>
                    </a:solidFill>
                  </a:rPr>
                  <a:t>:</a:t>
                </a:r>
                <a:r>
                  <a:rPr lang="en-US" sz="5100" dirty="0">
                    <a:solidFill>
                      <a:srgbClr val="00B050"/>
                    </a:solidFill>
                  </a:rPr>
                  <a:t> </a:t>
                </a:r>
                <a:r>
                  <a:rPr lang="en-US" sz="5100" dirty="0">
                    <a:solidFill>
                      <a:srgbClr val="570100"/>
                    </a:solidFill>
                  </a:rPr>
                  <a:t>   </a:t>
                </a:r>
                <a14:m>
                  <m:oMath xmlns:m="http://schemas.openxmlformats.org/officeDocument/2006/math">
                    <m:r>
                      <a:rPr lang="en-US" sz="5100" i="1" dirty="0">
                        <a:solidFill>
                          <a:srgbClr val="570100"/>
                        </a:solidFill>
                        <a:latin typeface="Cambria Math" panose="02040503050406030204" pitchFamily="18" charset="0"/>
                      </a:rPr>
                      <m:t>4</m:t>
                    </m:r>
                    <m:r>
                      <a:rPr lang="en-US" sz="5100" i="1">
                        <a:solidFill>
                          <a:srgbClr val="570100"/>
                        </a:solidFill>
                        <a:latin typeface="Cambria Math" panose="02040503050406030204" pitchFamily="18" charset="0"/>
                      </a:rPr>
                      <m:t> </m:t>
                    </m:r>
                    <m:f>
                      <m:fPr>
                        <m:ctrlPr>
                          <a:rPr lang="en-US" sz="5100" i="1">
                            <a:solidFill>
                              <a:srgbClr val="570100"/>
                            </a:solidFill>
                            <a:latin typeface="Cambria Math" panose="02040503050406030204" pitchFamily="18" charset="0"/>
                          </a:rPr>
                        </m:ctrlPr>
                      </m:fPr>
                      <m:num>
                        <m:r>
                          <a:rPr lang="en-US" sz="5100" i="1">
                            <a:solidFill>
                              <a:srgbClr val="570100"/>
                            </a:solidFill>
                            <a:latin typeface="Cambria Math" panose="02040503050406030204" pitchFamily="18" charset="0"/>
                          </a:rPr>
                          <m:t>1</m:t>
                        </m:r>
                      </m:num>
                      <m:den>
                        <m:r>
                          <a:rPr lang="en-US" sz="5100" i="1">
                            <a:solidFill>
                              <a:srgbClr val="570100"/>
                            </a:solidFill>
                            <a:latin typeface="Cambria Math" panose="02040503050406030204" pitchFamily="18" charset="0"/>
                          </a:rPr>
                          <m:t>2</m:t>
                        </m:r>
                      </m:den>
                    </m:f>
                  </m:oMath>
                </a14:m>
                <a:endParaRPr lang="en-US" sz="5100" i="1" dirty="0">
                  <a:solidFill>
                    <a:srgbClr val="570100"/>
                  </a:solidFill>
                  <a:latin typeface="Cambria Math" panose="02040503050406030204" pitchFamily="18" charset="0"/>
                </a:endParaRPr>
              </a:p>
              <a:p>
                <a:pPr marL="0" lvl="0" indent="0">
                  <a:buNone/>
                </a:pPr>
                <a:r>
                  <a:rPr lang="en-US" sz="5100" dirty="0">
                    <a:solidFill>
                      <a:srgbClr val="570100"/>
                    </a:solidFill>
                  </a:rPr>
                  <a:t>                              </a:t>
                </a:r>
                <a:br>
                  <a:rPr lang="en-US" sz="5100" dirty="0">
                    <a:solidFill>
                      <a:srgbClr val="570100"/>
                    </a:solidFill>
                  </a:rPr>
                </a:br>
                <a:r>
                  <a:rPr lang="en-US" sz="5100" dirty="0">
                    <a:solidFill>
                      <a:srgbClr val="570100"/>
                    </a:solidFill>
                  </a:rPr>
                  <a:t>                                  </a:t>
                </a:r>
                <a14:m>
                  <m:oMath xmlns:m="http://schemas.openxmlformats.org/officeDocument/2006/math">
                    <m:r>
                      <a:rPr lang="en-US" sz="5100" i="1">
                        <a:solidFill>
                          <a:srgbClr val="570100"/>
                        </a:solidFill>
                        <a:latin typeface="Cambria Math" panose="02040503050406030204" pitchFamily="18" charset="0"/>
                      </a:rPr>
                      <m:t>+  1</m:t>
                    </m:r>
                    <m:f>
                      <m:fPr>
                        <m:ctrlPr>
                          <a:rPr lang="en-US" sz="5100" i="1">
                            <a:solidFill>
                              <a:srgbClr val="570100"/>
                            </a:solidFill>
                            <a:latin typeface="Cambria Math" panose="02040503050406030204" pitchFamily="18" charset="0"/>
                          </a:rPr>
                        </m:ctrlPr>
                      </m:fPr>
                      <m:num>
                        <m:r>
                          <a:rPr lang="en-US" sz="5100" i="1">
                            <a:solidFill>
                              <a:srgbClr val="570100"/>
                            </a:solidFill>
                            <a:latin typeface="Cambria Math" panose="02040503050406030204" pitchFamily="18" charset="0"/>
                          </a:rPr>
                          <m:t>2</m:t>
                        </m:r>
                      </m:num>
                      <m:den>
                        <m:r>
                          <a:rPr lang="en-US" sz="5100" i="1">
                            <a:solidFill>
                              <a:srgbClr val="570100"/>
                            </a:solidFill>
                            <a:latin typeface="Cambria Math" panose="02040503050406030204" pitchFamily="18" charset="0"/>
                          </a:rPr>
                          <m:t>10</m:t>
                        </m:r>
                      </m:den>
                    </m:f>
                  </m:oMath>
                </a14:m>
                <a:r>
                  <a:rPr lang="en-US" sz="5100" dirty="0">
                    <a:solidFill>
                      <a:srgbClr val="570100"/>
                    </a:solidFill>
                  </a:rPr>
                  <a:t> </a:t>
                </a:r>
                <a:br>
                  <a:rPr lang="en-US" sz="5100" dirty="0">
                    <a:solidFill>
                      <a:srgbClr val="570100"/>
                    </a:solidFill>
                  </a:rPr>
                </a:br>
                <a:r>
                  <a:rPr lang="en-US" sz="5100" dirty="0">
                    <a:solidFill>
                      <a:srgbClr val="570100"/>
                    </a:solidFill>
                  </a:rPr>
                  <a:t>                               ____________</a:t>
                </a:r>
              </a:p>
              <a:p>
                <a:pPr marL="457200" lvl="1" indent="0">
                  <a:buNone/>
                </a:pPr>
                <a:endParaRPr lang="en-US" dirty="0">
                  <a:solidFill>
                    <a:srgbClr val="570100"/>
                  </a:solidFill>
                </a:endParaRPr>
              </a:p>
              <a:p>
                <a:pPr marL="457200" lvl="1" indent="0">
                  <a:buNone/>
                </a:pPr>
                <a:endParaRPr lang="en-US" sz="4200" dirty="0">
                  <a:solidFill>
                    <a:srgbClr val="FF0000"/>
                  </a:solidFill>
                </a:endParaRPr>
              </a:p>
              <a:p>
                <a:pPr marL="457200" lvl="1" indent="0">
                  <a:buNone/>
                </a:pPr>
                <a:r>
                  <a:rPr lang="en-US" sz="4800" dirty="0"/>
                  <a:t>(File name:  3_IMG_0008.mov)</a:t>
                </a:r>
              </a:p>
              <a:p>
                <a:pPr marL="457200" lvl="1" indent="0">
                  <a:buNone/>
                </a:pPr>
                <a:endParaRPr lang="en-US" dirty="0"/>
              </a:p>
              <a:p>
                <a:pPr lvl="1"/>
                <a:endParaRPr lang="en-US" dirty="0"/>
              </a:p>
              <a:p>
                <a:pPr marL="0" indent="0">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CBDEA1FE-931E-454B-9F49-675F5CCB7A8F}"/>
                  </a:ext>
                </a:extLst>
              </p:cNvPr>
              <p:cNvSpPr>
                <a:spLocks noGrp="1" noRot="1" noChangeAspect="1" noMove="1" noResize="1" noEditPoints="1" noAdjustHandles="1" noChangeArrowheads="1" noChangeShapeType="1" noTextEdit="1"/>
              </p:cNvSpPr>
              <p:nvPr>
                <p:ph idx="1"/>
              </p:nvPr>
            </p:nvSpPr>
            <p:spPr>
              <a:xfrm>
                <a:off x="962247" y="1552353"/>
                <a:ext cx="10302948" cy="4524154"/>
              </a:xfrm>
              <a:blipFill>
                <a:blip r:embed="rId2"/>
                <a:stretch>
                  <a:fillRect l="-947" t="-2695" b="-1078"/>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72E9656B-07A4-47DF-965C-21ABB46BF728}"/>
              </a:ext>
            </a:extLst>
          </p:cNvPr>
          <p:cNvSpPr>
            <a:spLocks noGrp="1"/>
          </p:cNvSpPr>
          <p:nvPr>
            <p:ph type="sldNum" sz="quarter" idx="12"/>
          </p:nvPr>
        </p:nvSpPr>
        <p:spPr/>
        <p:txBody>
          <a:bodyPr/>
          <a:lstStyle/>
          <a:p>
            <a:fld id="{C2926BDF-0A3D-4892-9CBE-21B5FA37E613}" type="slidenum">
              <a:rPr lang="en-US" smtClean="0"/>
              <a:t>7</a:t>
            </a:fld>
            <a:endParaRPr lang="en-US"/>
          </a:p>
        </p:txBody>
      </p:sp>
    </p:spTree>
    <p:extLst>
      <p:ext uri="{BB962C8B-B14F-4D97-AF65-F5344CB8AC3E}">
        <p14:creationId xmlns:p14="http://schemas.microsoft.com/office/powerpoint/2010/main" val="1936744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02D2F-38F2-D841-B89A-CE93FEA008EC}"/>
              </a:ext>
            </a:extLst>
          </p:cNvPr>
          <p:cNvSpPr>
            <a:spLocks noGrp="1"/>
          </p:cNvSpPr>
          <p:nvPr>
            <p:ph type="title"/>
          </p:nvPr>
        </p:nvSpPr>
        <p:spPr/>
        <p:txBody>
          <a:bodyPr>
            <a:normAutofit/>
          </a:bodyPr>
          <a:lstStyle/>
          <a:p>
            <a:pPr algn="ctr"/>
            <a:r>
              <a:rPr lang="en-US" sz="3600" dirty="0"/>
              <a:t>Video: Problem 2-Mixed Number Addition </a:t>
            </a:r>
            <a:r>
              <a:rPr lang="en-US" sz="3600" dirty="0">
                <a:solidFill>
                  <a:schemeClr val="accent1">
                    <a:lumMod val="60000"/>
                    <a:lumOff val="40000"/>
                  </a:schemeClr>
                </a:solidFill>
              </a:rPr>
              <a:t>Conceptual</a:t>
            </a:r>
            <a:r>
              <a:rPr lang="en-US" sz="3600" dirty="0">
                <a:solidFill>
                  <a:srgbClr val="FF0000"/>
                </a:solidFill>
              </a:rPr>
              <a:t> </a:t>
            </a:r>
            <a:r>
              <a:rPr lang="en-US" sz="3600" dirty="0"/>
              <a:t>Think Aloud Approach</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BDEA1FE-931E-454B-9F49-675F5CCB7A8F}"/>
                  </a:ext>
                </a:extLst>
              </p:cNvPr>
              <p:cNvSpPr>
                <a:spLocks noGrp="1"/>
              </p:cNvSpPr>
              <p:nvPr>
                <p:ph idx="1"/>
              </p:nvPr>
            </p:nvSpPr>
            <p:spPr>
              <a:xfrm>
                <a:off x="1010093" y="1584251"/>
                <a:ext cx="10148777" cy="4481623"/>
              </a:xfrm>
            </p:spPr>
            <p:txBody>
              <a:bodyPr>
                <a:normAutofit fontScale="40000" lnSpcReduction="20000"/>
              </a:bodyPr>
              <a:lstStyle/>
              <a:p>
                <a:pPr marL="0" indent="0">
                  <a:buNone/>
                </a:pPr>
                <a:r>
                  <a:rPr lang="en-US" sz="5800" dirty="0"/>
                  <a:t>First Viewing: </a:t>
                </a:r>
              </a:p>
              <a:p>
                <a:pPr lvl="1"/>
                <a:r>
                  <a:rPr lang="en-US" sz="5800" dirty="0"/>
                  <a:t>Watch the video to become familiar with the content</a:t>
                </a:r>
              </a:p>
              <a:p>
                <a:pPr marL="0" indent="0">
                  <a:buNone/>
                </a:pPr>
                <a:r>
                  <a:rPr lang="en-US" sz="5800" dirty="0"/>
                  <a:t>Second Viewing: </a:t>
                </a:r>
              </a:p>
              <a:p>
                <a:pPr lvl="1"/>
                <a:r>
                  <a:rPr lang="en-US" sz="5800" dirty="0"/>
                  <a:t>As you watch write notes for each step in the Critical Steps in a Think Aloud handout.</a:t>
                </a:r>
              </a:p>
              <a:p>
                <a:pPr lvl="1"/>
                <a:r>
                  <a:rPr lang="en-US" sz="5800" dirty="0"/>
                  <a:t>Be ready to compare and contrast the procedural approach with the think-aloud approach.</a:t>
                </a:r>
              </a:p>
              <a:p>
                <a:pPr lvl="1"/>
                <a:endParaRPr lang="en-US" sz="3600" dirty="0"/>
              </a:p>
              <a:p>
                <a:pPr marL="0" lvl="0" indent="0">
                  <a:buNone/>
                </a:pPr>
                <a:r>
                  <a:rPr lang="en-US" sz="4500" dirty="0">
                    <a:solidFill>
                      <a:srgbClr val="570100"/>
                    </a:solidFill>
                  </a:rPr>
                  <a:t>Problem presented</a:t>
                </a:r>
                <a:r>
                  <a:rPr lang="en-US" sz="4500" dirty="0">
                    <a:solidFill>
                      <a:srgbClr val="631D09"/>
                    </a:solidFill>
                  </a:rPr>
                  <a:t>:</a:t>
                </a:r>
                <a:r>
                  <a:rPr lang="en-US" sz="4500" dirty="0">
                    <a:solidFill>
                      <a:srgbClr val="00B050"/>
                    </a:solidFill>
                  </a:rPr>
                  <a:t> </a:t>
                </a:r>
                <a:r>
                  <a:rPr lang="en-US" sz="4500" dirty="0">
                    <a:solidFill>
                      <a:srgbClr val="570100"/>
                    </a:solidFill>
                  </a:rPr>
                  <a:t>   </a:t>
                </a:r>
                <a14:m>
                  <m:oMath xmlns:m="http://schemas.openxmlformats.org/officeDocument/2006/math">
                    <m:r>
                      <a:rPr lang="en-US" sz="4500" i="1" dirty="0">
                        <a:solidFill>
                          <a:srgbClr val="570100"/>
                        </a:solidFill>
                        <a:latin typeface="Cambria Math" panose="02040503050406030204" pitchFamily="18" charset="0"/>
                      </a:rPr>
                      <m:t>4</m:t>
                    </m:r>
                    <m:r>
                      <a:rPr lang="en-US" sz="4500" i="1">
                        <a:solidFill>
                          <a:srgbClr val="570100"/>
                        </a:solidFill>
                        <a:latin typeface="Cambria Math" panose="02040503050406030204" pitchFamily="18" charset="0"/>
                      </a:rPr>
                      <m:t> </m:t>
                    </m:r>
                    <m:f>
                      <m:fPr>
                        <m:ctrlPr>
                          <a:rPr lang="en-US" sz="4500" i="1">
                            <a:solidFill>
                              <a:srgbClr val="570100"/>
                            </a:solidFill>
                            <a:latin typeface="Cambria Math" panose="02040503050406030204" pitchFamily="18" charset="0"/>
                          </a:rPr>
                        </m:ctrlPr>
                      </m:fPr>
                      <m:num>
                        <m:r>
                          <a:rPr lang="en-US" sz="4500" i="1">
                            <a:solidFill>
                              <a:srgbClr val="570100"/>
                            </a:solidFill>
                            <a:latin typeface="Cambria Math" panose="02040503050406030204" pitchFamily="18" charset="0"/>
                          </a:rPr>
                          <m:t>1</m:t>
                        </m:r>
                      </m:num>
                      <m:den>
                        <m:r>
                          <a:rPr lang="en-US" sz="4500" i="1">
                            <a:solidFill>
                              <a:srgbClr val="570100"/>
                            </a:solidFill>
                            <a:latin typeface="Cambria Math" panose="02040503050406030204" pitchFamily="18" charset="0"/>
                          </a:rPr>
                          <m:t>2</m:t>
                        </m:r>
                      </m:den>
                    </m:f>
                  </m:oMath>
                </a14:m>
                <a:endParaRPr lang="en-US" sz="4500" i="1" dirty="0">
                  <a:solidFill>
                    <a:srgbClr val="570100"/>
                  </a:solidFill>
                  <a:latin typeface="Cambria Math" panose="02040503050406030204" pitchFamily="18" charset="0"/>
                </a:endParaRPr>
              </a:p>
              <a:p>
                <a:pPr marL="0" lvl="0" indent="0">
                  <a:buNone/>
                </a:pPr>
                <a:r>
                  <a:rPr lang="en-US" sz="4500" dirty="0">
                    <a:solidFill>
                      <a:srgbClr val="570100"/>
                    </a:solidFill>
                  </a:rPr>
                  <a:t>                              </a:t>
                </a:r>
                <a:br>
                  <a:rPr lang="en-US" sz="4500" dirty="0">
                    <a:solidFill>
                      <a:srgbClr val="570100"/>
                    </a:solidFill>
                  </a:rPr>
                </a:br>
                <a:r>
                  <a:rPr lang="en-US" sz="4500" dirty="0">
                    <a:solidFill>
                      <a:srgbClr val="570100"/>
                    </a:solidFill>
                  </a:rPr>
                  <a:t>                                  </a:t>
                </a:r>
                <a14:m>
                  <m:oMath xmlns:m="http://schemas.openxmlformats.org/officeDocument/2006/math">
                    <m:r>
                      <a:rPr lang="en-US" sz="4500" i="1">
                        <a:solidFill>
                          <a:srgbClr val="570100"/>
                        </a:solidFill>
                        <a:latin typeface="Cambria Math" panose="02040503050406030204" pitchFamily="18" charset="0"/>
                      </a:rPr>
                      <m:t>+  1</m:t>
                    </m:r>
                    <m:f>
                      <m:fPr>
                        <m:ctrlPr>
                          <a:rPr lang="en-US" sz="4500" i="1">
                            <a:solidFill>
                              <a:srgbClr val="570100"/>
                            </a:solidFill>
                            <a:latin typeface="Cambria Math" panose="02040503050406030204" pitchFamily="18" charset="0"/>
                          </a:rPr>
                        </m:ctrlPr>
                      </m:fPr>
                      <m:num>
                        <m:r>
                          <a:rPr lang="en-US" sz="4500" i="1">
                            <a:solidFill>
                              <a:srgbClr val="570100"/>
                            </a:solidFill>
                            <a:latin typeface="Cambria Math" panose="02040503050406030204" pitchFamily="18" charset="0"/>
                          </a:rPr>
                          <m:t>2</m:t>
                        </m:r>
                      </m:num>
                      <m:den>
                        <m:r>
                          <a:rPr lang="en-US" sz="4500" i="1">
                            <a:solidFill>
                              <a:srgbClr val="570100"/>
                            </a:solidFill>
                            <a:latin typeface="Cambria Math" panose="02040503050406030204" pitchFamily="18" charset="0"/>
                          </a:rPr>
                          <m:t>10</m:t>
                        </m:r>
                      </m:den>
                    </m:f>
                  </m:oMath>
                </a14:m>
                <a:r>
                  <a:rPr lang="en-US" sz="4500" dirty="0">
                    <a:solidFill>
                      <a:srgbClr val="570100"/>
                    </a:solidFill>
                  </a:rPr>
                  <a:t> </a:t>
                </a:r>
                <a:br>
                  <a:rPr lang="en-US" sz="4500" dirty="0">
                    <a:solidFill>
                      <a:srgbClr val="570100"/>
                    </a:solidFill>
                  </a:rPr>
                </a:br>
                <a:r>
                  <a:rPr lang="en-US" sz="4500" dirty="0">
                    <a:solidFill>
                      <a:srgbClr val="570100"/>
                    </a:solidFill>
                  </a:rPr>
                  <a:t>                              ____________</a:t>
                </a:r>
              </a:p>
              <a:p>
                <a:pPr marL="457200" lvl="1" indent="0">
                  <a:buNone/>
                </a:pPr>
                <a:endParaRPr lang="en-US" sz="4500" dirty="0"/>
              </a:p>
              <a:p>
                <a:pPr marL="457200" lvl="1" indent="0">
                  <a:buNone/>
                </a:pPr>
                <a:r>
                  <a:rPr lang="en-US" sz="4500" dirty="0"/>
                  <a:t>(File name: 4_MVI_0041.MP4)</a:t>
                </a:r>
              </a:p>
              <a:p>
                <a:pPr marL="457200" lvl="1" indent="0">
                  <a:buNone/>
                </a:pPr>
                <a:endParaRPr lang="en-US" dirty="0"/>
              </a:p>
              <a:p>
                <a:pPr lvl="1"/>
                <a:endParaRPr lang="en-US" dirty="0"/>
              </a:p>
              <a:p>
                <a:pPr lvl="1"/>
                <a:endParaRPr lang="en-US" dirty="0"/>
              </a:p>
              <a:p>
                <a:pPr marL="0" indent="0">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CBDEA1FE-931E-454B-9F49-675F5CCB7A8F}"/>
                  </a:ext>
                </a:extLst>
              </p:cNvPr>
              <p:cNvSpPr>
                <a:spLocks noGrp="1" noRot="1" noChangeAspect="1" noMove="1" noResize="1" noEditPoints="1" noAdjustHandles="1" noChangeArrowheads="1" noChangeShapeType="1" noTextEdit="1"/>
              </p:cNvSpPr>
              <p:nvPr>
                <p:ph idx="1"/>
              </p:nvPr>
            </p:nvSpPr>
            <p:spPr>
              <a:xfrm>
                <a:off x="1010093" y="1584251"/>
                <a:ext cx="10148777" cy="4481623"/>
              </a:xfrm>
              <a:blipFill>
                <a:blip r:embed="rId3"/>
                <a:stretch>
                  <a:fillRect l="-901" t="-2721" b="-54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C212E577-1B9E-43A8-B627-0B8EBAC127F9}"/>
              </a:ext>
            </a:extLst>
          </p:cNvPr>
          <p:cNvSpPr>
            <a:spLocks noGrp="1"/>
          </p:cNvSpPr>
          <p:nvPr>
            <p:ph type="sldNum" sz="quarter" idx="12"/>
          </p:nvPr>
        </p:nvSpPr>
        <p:spPr/>
        <p:txBody>
          <a:bodyPr/>
          <a:lstStyle/>
          <a:p>
            <a:fld id="{C2926BDF-0A3D-4892-9CBE-21B5FA37E613}" type="slidenum">
              <a:rPr lang="en-US" smtClean="0"/>
              <a:t>8</a:t>
            </a:fld>
            <a:endParaRPr lang="en-US"/>
          </a:p>
        </p:txBody>
      </p:sp>
    </p:spTree>
    <p:extLst>
      <p:ext uri="{BB962C8B-B14F-4D97-AF65-F5344CB8AC3E}">
        <p14:creationId xmlns:p14="http://schemas.microsoft.com/office/powerpoint/2010/main" val="163168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02D2F-38F2-D841-B89A-CE93FEA008EC}"/>
              </a:ext>
            </a:extLst>
          </p:cNvPr>
          <p:cNvSpPr>
            <a:spLocks noGrp="1"/>
          </p:cNvSpPr>
          <p:nvPr>
            <p:ph type="title"/>
          </p:nvPr>
        </p:nvSpPr>
        <p:spPr>
          <a:xfrm>
            <a:off x="511834" y="173684"/>
            <a:ext cx="11168332" cy="1356360"/>
          </a:xfrm>
        </p:spPr>
        <p:txBody>
          <a:bodyPr>
            <a:normAutofit/>
          </a:bodyPr>
          <a:lstStyle/>
          <a:p>
            <a:pPr algn="ctr"/>
            <a:r>
              <a:rPr lang="en-US" sz="3600" dirty="0"/>
              <a:t>Video: Problem 3-Mixed Number Addition </a:t>
            </a:r>
            <a:r>
              <a:rPr lang="en-US" sz="3600" dirty="0">
                <a:solidFill>
                  <a:schemeClr val="accent1">
                    <a:lumMod val="60000"/>
                    <a:lumOff val="40000"/>
                  </a:schemeClr>
                </a:solidFill>
              </a:rPr>
              <a:t>Conceptual</a:t>
            </a:r>
            <a:r>
              <a:rPr lang="en-US" sz="3600" dirty="0"/>
              <a:t> Think Aloud Approach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BDEA1FE-931E-454B-9F49-675F5CCB7A8F}"/>
                  </a:ext>
                </a:extLst>
              </p:cNvPr>
              <p:cNvSpPr>
                <a:spLocks noGrp="1"/>
              </p:cNvSpPr>
              <p:nvPr>
                <p:ph idx="1"/>
              </p:nvPr>
            </p:nvSpPr>
            <p:spPr>
              <a:xfrm>
                <a:off x="973765" y="1366587"/>
                <a:ext cx="10244470" cy="4438790"/>
              </a:xfrm>
            </p:spPr>
            <p:txBody>
              <a:bodyPr>
                <a:normAutofit fontScale="25000" lnSpcReduction="20000"/>
              </a:bodyPr>
              <a:lstStyle/>
              <a:p>
                <a:pPr marL="0" indent="0">
                  <a:buNone/>
                </a:pPr>
                <a:r>
                  <a:rPr lang="en-US" sz="8800" dirty="0"/>
                  <a:t>First Viewing: </a:t>
                </a:r>
              </a:p>
              <a:p>
                <a:pPr lvl="1"/>
                <a:r>
                  <a:rPr lang="en-US" sz="8800" dirty="0"/>
                  <a:t>Watch the video to become familiar with the content</a:t>
                </a:r>
              </a:p>
              <a:p>
                <a:pPr marL="0" indent="0">
                  <a:buNone/>
                </a:pPr>
                <a:r>
                  <a:rPr lang="en-US" sz="8800" dirty="0"/>
                  <a:t>Second Viewing: </a:t>
                </a:r>
              </a:p>
              <a:p>
                <a:pPr lvl="1"/>
                <a:r>
                  <a:rPr lang="en-US" sz="8800" dirty="0"/>
                  <a:t>As you watch write notes for each step in the Critical Steps in a Think Aloud handout.</a:t>
                </a:r>
              </a:p>
              <a:p>
                <a:pPr lvl="1"/>
                <a:r>
                  <a:rPr lang="en-US" sz="8800" dirty="0"/>
                  <a:t>Remember to provide examples of how the teacher went beyond the procedurals aspects by addressing the critical concepts.</a:t>
                </a:r>
              </a:p>
              <a:p>
                <a:pPr lvl="1"/>
                <a:endParaRPr lang="en-US" sz="7200" dirty="0"/>
              </a:p>
              <a:p>
                <a:pPr marL="0" lvl="0" indent="0">
                  <a:buNone/>
                </a:pPr>
                <a:r>
                  <a:rPr lang="en-US" sz="7200" dirty="0">
                    <a:solidFill>
                      <a:srgbClr val="570100"/>
                    </a:solidFill>
                  </a:rPr>
                  <a:t>Problem presented</a:t>
                </a:r>
                <a:r>
                  <a:rPr lang="en-US" sz="7200" dirty="0">
                    <a:solidFill>
                      <a:srgbClr val="631D09"/>
                    </a:solidFill>
                  </a:rPr>
                  <a:t>:</a:t>
                </a:r>
                <a:r>
                  <a:rPr lang="en-US" sz="7200" dirty="0">
                    <a:solidFill>
                      <a:srgbClr val="00B050"/>
                    </a:solidFill>
                  </a:rPr>
                  <a:t> </a:t>
                </a:r>
                <a:r>
                  <a:rPr lang="en-US" sz="7200" dirty="0">
                    <a:solidFill>
                      <a:srgbClr val="570100"/>
                    </a:solidFill>
                  </a:rPr>
                  <a:t>   </a:t>
                </a:r>
                <a14:m>
                  <m:oMath xmlns:m="http://schemas.openxmlformats.org/officeDocument/2006/math">
                    <m:r>
                      <a:rPr lang="en-US" sz="7200" i="1" dirty="0">
                        <a:solidFill>
                          <a:srgbClr val="570100"/>
                        </a:solidFill>
                        <a:latin typeface="Cambria Math" panose="02040503050406030204" pitchFamily="18" charset="0"/>
                      </a:rPr>
                      <m:t>3</m:t>
                    </m:r>
                    <m:f>
                      <m:fPr>
                        <m:ctrlPr>
                          <a:rPr lang="en-US" sz="7200" i="1">
                            <a:solidFill>
                              <a:srgbClr val="570100"/>
                            </a:solidFill>
                            <a:latin typeface="Cambria Math" panose="02040503050406030204" pitchFamily="18" charset="0"/>
                          </a:rPr>
                        </m:ctrlPr>
                      </m:fPr>
                      <m:num>
                        <m:r>
                          <a:rPr lang="en-US" sz="7200" b="0" i="1" smtClean="0">
                            <a:solidFill>
                              <a:srgbClr val="570100"/>
                            </a:solidFill>
                            <a:latin typeface="Cambria Math" panose="02040503050406030204" pitchFamily="18" charset="0"/>
                          </a:rPr>
                          <m:t>7</m:t>
                        </m:r>
                      </m:num>
                      <m:den>
                        <m:r>
                          <a:rPr lang="en-US" sz="7200" b="0" i="1" smtClean="0">
                            <a:solidFill>
                              <a:srgbClr val="570100"/>
                            </a:solidFill>
                            <a:latin typeface="Cambria Math" panose="02040503050406030204" pitchFamily="18" charset="0"/>
                          </a:rPr>
                          <m:t>8</m:t>
                        </m:r>
                      </m:den>
                    </m:f>
                  </m:oMath>
                </a14:m>
                <a:endParaRPr lang="en-US" sz="7200" i="1" dirty="0">
                  <a:solidFill>
                    <a:srgbClr val="570100"/>
                  </a:solidFill>
                  <a:latin typeface="Cambria Math" panose="02040503050406030204" pitchFamily="18" charset="0"/>
                </a:endParaRPr>
              </a:p>
              <a:p>
                <a:pPr marL="0" lvl="0" indent="0">
                  <a:buNone/>
                </a:pPr>
                <a:r>
                  <a:rPr lang="en-US" sz="7200" dirty="0">
                    <a:solidFill>
                      <a:srgbClr val="570100"/>
                    </a:solidFill>
                  </a:rPr>
                  <a:t>                              </a:t>
                </a:r>
                <a:br>
                  <a:rPr lang="en-US" sz="7200" dirty="0">
                    <a:solidFill>
                      <a:srgbClr val="570100"/>
                    </a:solidFill>
                  </a:rPr>
                </a:br>
                <a:r>
                  <a:rPr lang="en-US" sz="7200" dirty="0">
                    <a:solidFill>
                      <a:srgbClr val="570100"/>
                    </a:solidFill>
                  </a:rPr>
                  <a:t>                                  </a:t>
                </a:r>
                <a14:m>
                  <m:oMath xmlns:m="http://schemas.openxmlformats.org/officeDocument/2006/math">
                    <m:r>
                      <a:rPr lang="en-US" sz="7200" i="1">
                        <a:solidFill>
                          <a:srgbClr val="570100"/>
                        </a:solidFill>
                        <a:latin typeface="Cambria Math" panose="02040503050406030204" pitchFamily="18" charset="0"/>
                      </a:rPr>
                      <m:t>+  </m:t>
                    </m:r>
                    <m:r>
                      <a:rPr lang="en-US" sz="7200" b="0" i="1" smtClean="0">
                        <a:solidFill>
                          <a:srgbClr val="570100"/>
                        </a:solidFill>
                        <a:latin typeface="Cambria Math" panose="02040503050406030204" pitchFamily="18" charset="0"/>
                      </a:rPr>
                      <m:t>2</m:t>
                    </m:r>
                    <m:f>
                      <m:fPr>
                        <m:ctrlPr>
                          <a:rPr lang="en-US" sz="7200" i="1">
                            <a:solidFill>
                              <a:srgbClr val="570100"/>
                            </a:solidFill>
                            <a:latin typeface="Cambria Math" panose="02040503050406030204" pitchFamily="18" charset="0"/>
                          </a:rPr>
                        </m:ctrlPr>
                      </m:fPr>
                      <m:num>
                        <m:r>
                          <a:rPr lang="en-US" sz="7200" b="0" i="1" smtClean="0">
                            <a:solidFill>
                              <a:srgbClr val="570100"/>
                            </a:solidFill>
                            <a:latin typeface="Cambria Math" panose="02040503050406030204" pitchFamily="18" charset="0"/>
                          </a:rPr>
                          <m:t>1</m:t>
                        </m:r>
                      </m:num>
                      <m:den>
                        <m:r>
                          <a:rPr lang="en-US" sz="7200" b="0" i="1" smtClean="0">
                            <a:solidFill>
                              <a:srgbClr val="570100"/>
                            </a:solidFill>
                            <a:latin typeface="Cambria Math" panose="02040503050406030204" pitchFamily="18" charset="0"/>
                          </a:rPr>
                          <m:t>8</m:t>
                        </m:r>
                      </m:den>
                    </m:f>
                  </m:oMath>
                </a14:m>
                <a:r>
                  <a:rPr lang="en-US" sz="7200" dirty="0">
                    <a:solidFill>
                      <a:srgbClr val="570100"/>
                    </a:solidFill>
                  </a:rPr>
                  <a:t> </a:t>
                </a:r>
                <a:br>
                  <a:rPr lang="en-US" sz="7200" dirty="0">
                    <a:solidFill>
                      <a:srgbClr val="570100"/>
                    </a:solidFill>
                  </a:rPr>
                </a:br>
                <a:r>
                  <a:rPr lang="en-US" sz="7200" dirty="0">
                    <a:solidFill>
                      <a:srgbClr val="570100"/>
                    </a:solidFill>
                  </a:rPr>
                  <a:t>                              ____________</a:t>
                </a:r>
              </a:p>
              <a:p>
                <a:pPr marL="0" indent="0">
                  <a:buNone/>
                </a:pPr>
                <a:endParaRPr lang="en-US" sz="4400" dirty="0">
                  <a:solidFill>
                    <a:srgbClr val="570100"/>
                  </a:solidFill>
                </a:endParaRPr>
              </a:p>
              <a:p>
                <a:pPr marL="0" indent="0">
                  <a:buNone/>
                </a:pPr>
                <a:r>
                  <a:rPr lang="en-US" sz="8800" dirty="0">
                    <a:solidFill>
                      <a:srgbClr val="570100"/>
                    </a:solidFill>
                    <a:latin typeface="Century Gothic" panose="020B0502020202020204" pitchFamily="34" charset="0"/>
                  </a:rPr>
                  <a:t> </a:t>
                </a:r>
                <a:r>
                  <a:rPr lang="en-US" sz="8800" dirty="0"/>
                  <a:t>(File name:  2_MVI_0040)</a:t>
                </a:r>
              </a:p>
              <a:p>
                <a:pPr marL="2286000" lvl="5" indent="0">
                  <a:buNone/>
                </a:pPr>
                <a:endParaRPr lang="en-US" sz="2400" u="sng" dirty="0"/>
              </a:p>
              <a:p>
                <a:pPr marL="2286000" lvl="5" indent="0">
                  <a:buNone/>
                </a:pPr>
                <a:endParaRPr lang="en-US" sz="2400" u="sng" dirty="0"/>
              </a:p>
              <a:p>
                <a:pPr marL="457200" lvl="1" indent="0">
                  <a:buNone/>
                </a:pPr>
                <a:endParaRPr lang="en-US" dirty="0"/>
              </a:p>
              <a:p>
                <a:pPr marL="457200" lvl="1" indent="0">
                  <a:buNone/>
                </a:pPr>
                <a:endParaRPr lang="en-US" dirty="0"/>
              </a:p>
              <a:p>
                <a:pPr lvl="1"/>
                <a:endParaRPr lang="en-US" dirty="0"/>
              </a:p>
              <a:p>
                <a:pPr marL="0" indent="0">
                  <a:buNone/>
                </a:pPr>
                <a:endParaRPr lang="en-US" dirty="0"/>
              </a:p>
              <a:p>
                <a:endParaRPr lang="en-US" dirty="0"/>
              </a:p>
            </p:txBody>
          </p:sp>
        </mc:Choice>
        <mc:Fallback xmlns="">
          <p:sp>
            <p:nvSpPr>
              <p:cNvPr id="3" name="Content Placeholder 2">
                <a:extLst>
                  <a:ext uri="{FF2B5EF4-FFF2-40B4-BE49-F238E27FC236}">
                    <a16:creationId xmlns:a16="http://schemas.microsoft.com/office/drawing/2014/main" id="{CBDEA1FE-931E-454B-9F49-675F5CCB7A8F}"/>
                  </a:ext>
                </a:extLst>
              </p:cNvPr>
              <p:cNvSpPr>
                <a:spLocks noGrp="1" noRot="1" noChangeAspect="1" noMove="1" noResize="1" noEditPoints="1" noAdjustHandles="1" noChangeArrowheads="1" noChangeShapeType="1" noTextEdit="1"/>
              </p:cNvSpPr>
              <p:nvPr>
                <p:ph idx="1"/>
              </p:nvPr>
            </p:nvSpPr>
            <p:spPr>
              <a:xfrm>
                <a:off x="973765" y="1366587"/>
                <a:ext cx="10244470" cy="4438790"/>
              </a:xfrm>
              <a:blipFill>
                <a:blip r:embed="rId3"/>
                <a:stretch>
                  <a:fillRect l="-774" t="-2473" b="-54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7AAD0023-8884-4A14-8854-A966A2CF1E81}"/>
              </a:ext>
            </a:extLst>
          </p:cNvPr>
          <p:cNvSpPr>
            <a:spLocks noGrp="1"/>
          </p:cNvSpPr>
          <p:nvPr>
            <p:ph type="sldNum" sz="quarter" idx="12"/>
          </p:nvPr>
        </p:nvSpPr>
        <p:spPr/>
        <p:txBody>
          <a:bodyPr/>
          <a:lstStyle/>
          <a:p>
            <a:fld id="{C2926BDF-0A3D-4892-9CBE-21B5FA37E613}" type="slidenum">
              <a:rPr lang="en-US" smtClean="0"/>
              <a:t>9</a:t>
            </a:fld>
            <a:endParaRPr lang="en-US"/>
          </a:p>
        </p:txBody>
      </p:sp>
    </p:spTree>
    <p:extLst>
      <p:ext uri="{BB962C8B-B14F-4D97-AF65-F5344CB8AC3E}">
        <p14:creationId xmlns:p14="http://schemas.microsoft.com/office/powerpoint/2010/main" val="3029201251"/>
      </p:ext>
    </p:extLst>
  </p:cSld>
  <p:clrMapOvr>
    <a:masterClrMapping/>
  </p:clrMapOvr>
</p:sld>
</file>

<file path=ppt/theme/theme1.xml><?xml version="1.0" encoding="utf-8"?>
<a:theme xmlns:a="http://schemas.openxmlformats.org/drawingml/2006/main" name="Basis">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IRG Powerpoint Template_New_12-14-17" id="{27F185FE-D793-4B35-B566-2C879FF7734C}" vid="{2029178C-95D4-4286-A7A3-F784C4B40A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IRG Powerpoint Template_New_12-14-17</Template>
  <TotalTime>253</TotalTime>
  <Words>1580</Words>
  <Application>Microsoft Macintosh PowerPoint</Application>
  <PresentationFormat>Widescreen</PresentationFormat>
  <Paragraphs>200</Paragraphs>
  <Slides>18</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Calibri</vt:lpstr>
      <vt:lpstr>Cambria Math</vt:lpstr>
      <vt:lpstr>Century</vt:lpstr>
      <vt:lpstr>Century Gothic</vt:lpstr>
      <vt:lpstr>Corbel</vt:lpstr>
      <vt:lpstr>Courier New</vt:lpstr>
      <vt:lpstr>Times New Roman</vt:lpstr>
      <vt:lpstr>Wingdings</vt:lpstr>
      <vt:lpstr>Basis</vt:lpstr>
      <vt:lpstr>Think Alouds &amp; Student Explanations </vt:lpstr>
      <vt:lpstr>Disclaimer</vt:lpstr>
      <vt:lpstr>The Importance of Think Alouds </vt:lpstr>
      <vt:lpstr>Critical Steps in a Think Aloud</vt:lpstr>
      <vt:lpstr>Video: Ratio Word Problem Think Aloud </vt:lpstr>
      <vt:lpstr>Video: Problem 1-Mixed Number Addition Think Aloud </vt:lpstr>
      <vt:lpstr>Video: Problem 2-Mixed Number Addition Procedural Think aloud Approach</vt:lpstr>
      <vt:lpstr>Video: Problem 2-Mixed Number Addition Conceptual Think Aloud Approach</vt:lpstr>
      <vt:lpstr>Video: Problem 3-Mixed Number Addition Conceptual Think Aloud Approach </vt:lpstr>
      <vt:lpstr>Think Aloud Practice</vt:lpstr>
      <vt:lpstr>Supporting Student Explanations</vt:lpstr>
      <vt:lpstr>Modeling a Think Aloud</vt:lpstr>
      <vt:lpstr>PowerPoint Presentation</vt:lpstr>
      <vt:lpstr>PowerPoint Presentation</vt:lpstr>
      <vt:lpstr>Student Explanations</vt:lpstr>
      <vt:lpstr>Student Explanations</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 Foremski</dc:creator>
  <cp:lastModifiedBy>Samantha Wavell</cp:lastModifiedBy>
  <cp:revision>497</cp:revision>
  <cp:lastPrinted>2018-06-11T20:45:33Z</cp:lastPrinted>
  <dcterms:created xsi:type="dcterms:W3CDTF">2018-06-01T20:47:21Z</dcterms:created>
  <dcterms:modified xsi:type="dcterms:W3CDTF">2022-07-29T22:37:54Z</dcterms:modified>
</cp:coreProperties>
</file>