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368" r:id="rId3"/>
    <p:sldId id="388" r:id="rId4"/>
    <p:sldId id="384" r:id="rId5"/>
    <p:sldId id="389" r:id="rId6"/>
    <p:sldId id="390" r:id="rId7"/>
    <p:sldId id="392" r:id="rId8"/>
    <p:sldId id="393" r:id="rId9"/>
    <p:sldId id="367" r:id="rId1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100"/>
    <a:srgbClr val="E0DCDD"/>
    <a:srgbClr val="7C6D72"/>
    <a:srgbClr val="C9DCFF"/>
    <a:srgbClr val="F1F1E5"/>
    <a:srgbClr val="570000"/>
    <a:srgbClr val="631D09"/>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1" autoAdjust="0"/>
    <p:restoredTop sz="88467" autoAdjust="0"/>
  </p:normalViewPr>
  <p:slideViewPr>
    <p:cSldViewPr snapToGrid="0">
      <p:cViewPr varScale="1">
        <p:scale>
          <a:sx n="86" d="100"/>
          <a:sy n="86" d="100"/>
        </p:scale>
        <p:origin x="232" y="536"/>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7/29/22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a:t>
            </a:fld>
            <a:endParaRPr lang="en-US"/>
          </a:p>
        </p:txBody>
      </p:sp>
    </p:spTree>
    <p:extLst>
      <p:ext uri="{BB962C8B-B14F-4D97-AF65-F5344CB8AC3E}">
        <p14:creationId xmlns:p14="http://schemas.microsoft.com/office/powerpoint/2010/main" val="101253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4</a:t>
            </a:fld>
            <a:endParaRPr lang="en-US"/>
          </a:p>
        </p:txBody>
      </p:sp>
    </p:spTree>
    <p:extLst>
      <p:ext uri="{BB962C8B-B14F-4D97-AF65-F5344CB8AC3E}">
        <p14:creationId xmlns:p14="http://schemas.microsoft.com/office/powerpoint/2010/main" val="73474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7</a:t>
            </a:fld>
            <a:endParaRPr lang="en-US"/>
          </a:p>
        </p:txBody>
      </p:sp>
    </p:spTree>
    <p:extLst>
      <p:ext uri="{BB962C8B-B14F-4D97-AF65-F5344CB8AC3E}">
        <p14:creationId xmlns:p14="http://schemas.microsoft.com/office/powerpoint/2010/main" val="140534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0457B-FCE3-834A-B569-25EC9BB7B619}" type="slidenum">
              <a:rPr lang="en-US" smtClean="0"/>
              <a:t>8</a:t>
            </a:fld>
            <a:endParaRPr lang="en-US"/>
          </a:p>
        </p:txBody>
      </p:sp>
    </p:spTree>
    <p:extLst>
      <p:ext uri="{BB962C8B-B14F-4D97-AF65-F5344CB8AC3E}">
        <p14:creationId xmlns:p14="http://schemas.microsoft.com/office/powerpoint/2010/main" val="401266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2F91EDA9-1A22-CF4D-9792-772264FA95F0}"/>
              </a:ext>
            </a:extLst>
          </p:cNvPr>
          <p:cNvPicPr>
            <a:picLocks noChangeAspect="1"/>
          </p:cNvPicPr>
          <p:nvPr userDrawn="1"/>
        </p:nvPicPr>
        <p:blipFill>
          <a:blip r:embed="rId10"/>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E096B-3B70-AC44-B75D-8E7FA521AA02}"/>
              </a:ext>
            </a:extLst>
          </p:cNvPr>
          <p:cNvSpPr>
            <a:spLocks noGrp="1"/>
          </p:cNvSpPr>
          <p:nvPr>
            <p:ph type="ctrTitle"/>
          </p:nvPr>
        </p:nvSpPr>
        <p:spPr/>
        <p:txBody>
          <a:bodyPr/>
          <a:lstStyle/>
          <a:p>
            <a:r>
              <a:rPr lang="en-US"/>
              <a:t>Co-Teaching</a:t>
            </a:r>
          </a:p>
        </p:txBody>
      </p:sp>
      <p:sp>
        <p:nvSpPr>
          <p:cNvPr id="4" name="Slide Number Placeholder 3">
            <a:extLst>
              <a:ext uri="{FF2B5EF4-FFF2-40B4-BE49-F238E27FC236}">
                <a16:creationId xmlns:a16="http://schemas.microsoft.com/office/drawing/2014/main" id="{8033C5BE-FB85-4047-8CF1-0FAB91F00081}"/>
              </a:ext>
            </a:extLst>
          </p:cNvPr>
          <p:cNvSpPr>
            <a:spLocks noGrp="1"/>
          </p:cNvSpPr>
          <p:nvPr>
            <p:ph type="sldNum" sz="quarter" idx="12"/>
          </p:nvPr>
        </p:nvSpPr>
        <p:spPr/>
        <p:txBody>
          <a:bodyPr/>
          <a:lstStyle/>
          <a:p>
            <a:fld id="{C2926BDF-0A3D-4892-9CBE-21B5FA37E613}" type="slidenum">
              <a:rPr lang="en-US" smtClean="0"/>
              <a:pPr/>
              <a:t>1</a:t>
            </a:fld>
            <a:endParaRPr lang="en-US" dirty="0"/>
          </a:p>
        </p:txBody>
      </p:sp>
      <p:sp>
        <p:nvSpPr>
          <p:cNvPr id="5" name="Subtitle 2">
            <a:extLst>
              <a:ext uri="{FF2B5EF4-FFF2-40B4-BE49-F238E27FC236}">
                <a16:creationId xmlns:a16="http://schemas.microsoft.com/office/drawing/2014/main" id="{663E1B4C-F22B-8187-CF5C-0FEE5505B6A1}"/>
              </a:ext>
            </a:extLst>
          </p:cNvPr>
          <p:cNvSpPr txBox="1">
            <a:spLocks/>
          </p:cNvSpPr>
          <p:nvPr/>
        </p:nvSpPr>
        <p:spPr>
          <a:xfrm>
            <a:off x="2806151" y="3697358"/>
            <a:ext cx="6575895" cy="1648370"/>
          </a:xfrm>
          <a:prstGeom prst="rect">
            <a:avLst/>
          </a:prstGeom>
        </p:spPr>
        <p:txBody>
          <a:bodyPr vert="horz" lIns="91440" tIns="45720" rIns="91440" bIns="45720" rtlCol="0">
            <a:noAutofit/>
          </a:bodyPr>
          <a:lstStyle>
            <a:lvl1pPr marL="0" indent="0" algn="ctr" defTabSz="914377" rtl="0" eaLnBrk="1" latinLnBrk="0" hangingPunct="1">
              <a:lnSpc>
                <a:spcPct val="100000"/>
              </a:lnSpc>
              <a:spcBef>
                <a:spcPts val="300"/>
              </a:spcBef>
              <a:spcAft>
                <a:spcPts val="300"/>
              </a:spcAft>
              <a:buClr>
                <a:srgbClr val="570100"/>
              </a:buClr>
              <a:buSzPct val="80000"/>
              <a:buFont typeface="Wingdings" panose="05000000000000000000" pitchFamily="2" charset="2"/>
              <a:buNone/>
              <a:defRPr sz="3000" kern="1200">
                <a:solidFill>
                  <a:schemeClr val="tx1"/>
                </a:solidFill>
                <a:latin typeface="Century Gothic" panose="020B0502020202020204" pitchFamily="34" charset="0"/>
                <a:ea typeface="+mn-ea"/>
                <a:cs typeface="Times New Roman" panose="02020603050405020304" pitchFamily="18" charset="0"/>
              </a:defRPr>
            </a:lvl1pPr>
            <a:lvl2pPr marL="457189" indent="0" algn="ctr" defTabSz="914377" rtl="0" eaLnBrk="1" latinLnBrk="0" hangingPunct="1">
              <a:lnSpc>
                <a:spcPct val="100000"/>
              </a:lnSpc>
              <a:spcBef>
                <a:spcPts val="300"/>
              </a:spcBef>
              <a:spcAft>
                <a:spcPts val="300"/>
              </a:spcAft>
              <a:buClr>
                <a:srgbClr val="570100"/>
              </a:buClr>
              <a:buSzPct val="80000"/>
              <a:buFont typeface="Wingdings" panose="05000000000000000000" pitchFamily="2" charset="2"/>
              <a:buNone/>
              <a:defRPr sz="2200" kern="1200">
                <a:solidFill>
                  <a:schemeClr val="tx1"/>
                </a:solidFill>
                <a:latin typeface="Century Gothic" panose="020B0502020202020204" pitchFamily="34" charset="0"/>
                <a:ea typeface="+mn-ea"/>
                <a:cs typeface="Times New Roman" panose="02020603050405020304" pitchFamily="18" charset="0"/>
              </a:defRPr>
            </a:lvl2pPr>
            <a:lvl3pPr marL="914377" indent="0" algn="ctr" defTabSz="914377" rtl="0" eaLnBrk="1" latinLnBrk="0" hangingPunct="1">
              <a:lnSpc>
                <a:spcPct val="100000"/>
              </a:lnSpc>
              <a:spcBef>
                <a:spcPts val="300"/>
              </a:spcBef>
              <a:spcAft>
                <a:spcPts val="300"/>
              </a:spcAft>
              <a:buClr>
                <a:srgbClr val="570100"/>
              </a:buClr>
              <a:buSzPct val="80000"/>
              <a:buFont typeface="Wingdings" panose="05000000000000000000" pitchFamily="2" charset="2"/>
              <a:buNone/>
              <a:defRPr sz="2200" kern="1200">
                <a:solidFill>
                  <a:schemeClr val="tx1"/>
                </a:solidFill>
                <a:latin typeface="Century Gothic" panose="020B0502020202020204" pitchFamily="34" charset="0"/>
                <a:ea typeface="+mn-ea"/>
                <a:cs typeface="Times New Roman" panose="02020603050405020304" pitchFamily="18" charset="0"/>
              </a:defRPr>
            </a:lvl3pPr>
            <a:lvl4pPr marL="1371566" indent="0" algn="ctr"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None/>
              <a:defRPr sz="2000" kern="1200">
                <a:solidFill>
                  <a:schemeClr val="tx1"/>
                </a:solidFill>
                <a:latin typeface="Century Gothic" panose="020B0502020202020204" pitchFamily="34" charset="0"/>
                <a:ea typeface="+mn-ea"/>
                <a:cs typeface="Times New Roman" panose="02020603050405020304" pitchFamily="18" charset="0"/>
              </a:defRPr>
            </a:lvl4pPr>
            <a:lvl5pPr marL="1828754" indent="0" algn="ctr" defTabSz="914377" rtl="0" eaLnBrk="1" latinLnBrk="0" hangingPunct="1">
              <a:lnSpc>
                <a:spcPct val="100000"/>
              </a:lnSpc>
              <a:spcBef>
                <a:spcPts val="300"/>
              </a:spcBef>
              <a:spcAft>
                <a:spcPts val="300"/>
              </a:spcAft>
              <a:buClr>
                <a:srgbClr val="570100"/>
              </a:buClr>
              <a:buSzPct val="80000"/>
              <a:buFont typeface="Corbel" pitchFamily="34" charset="0"/>
              <a:buNone/>
              <a:defRPr sz="2000" kern="1200">
                <a:solidFill>
                  <a:schemeClr val="tx1"/>
                </a:solidFill>
                <a:latin typeface="Century Gothic" panose="020B0502020202020204" pitchFamily="34" charset="0"/>
                <a:ea typeface="+mn-ea"/>
                <a:cs typeface="Times New Roman" panose="02020603050405020304" pitchFamily="18" charset="0"/>
              </a:defRPr>
            </a:lvl5pPr>
            <a:lvl6pPr marL="2285943" indent="0" algn="ctr" defTabSz="914377"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6pPr>
            <a:lvl7pPr marL="2743131" indent="0" algn="ctr" defTabSz="914377"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7pPr>
            <a:lvl8pPr marL="3200320" indent="0" algn="ctr" defTabSz="914377"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8pPr>
            <a:lvl9pPr marL="3657509" indent="0" algn="ctr" defTabSz="914377" rtl="0" eaLnBrk="1" latinLnBrk="0" hangingPunct="1">
              <a:lnSpc>
                <a:spcPct val="90000"/>
              </a:lnSpc>
              <a:spcBef>
                <a:spcPts val="200"/>
              </a:spcBef>
              <a:spcAft>
                <a:spcPts val="400"/>
              </a:spcAft>
              <a:buClr>
                <a:schemeClr val="accent1"/>
              </a:buClr>
              <a:buSzPct val="80000"/>
              <a:buFont typeface="Corbel" pitchFamily="34" charset="0"/>
              <a:buNone/>
              <a:defRPr sz="2000" kern="1200">
                <a:solidFill>
                  <a:schemeClr val="accent1"/>
                </a:solidFill>
                <a:latin typeface="+mn-lt"/>
                <a:ea typeface="+mn-ea"/>
                <a:cs typeface="+mn-cs"/>
              </a:defRPr>
            </a:lvl9pPr>
          </a:lstStyle>
          <a:p>
            <a:r>
              <a:rPr lang="en-US" sz="2800"/>
              <a:t>Professional Development</a:t>
            </a:r>
          </a:p>
          <a:p>
            <a:r>
              <a:rPr lang="en-US" sz="2800"/>
              <a:t>Presented by Instructional Research Group </a:t>
            </a:r>
            <a:endParaRPr lang="en-US" sz="2800" dirty="0"/>
          </a:p>
        </p:txBody>
      </p:sp>
    </p:spTree>
    <p:extLst>
      <p:ext uri="{BB962C8B-B14F-4D97-AF65-F5344CB8AC3E}">
        <p14:creationId xmlns:p14="http://schemas.microsoft.com/office/powerpoint/2010/main" val="3213537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720C6F4-6832-3E78-2832-DEFAE77C0231}"/>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8" name="Slide Number Placeholder 3">
            <a:extLst>
              <a:ext uri="{FF2B5EF4-FFF2-40B4-BE49-F238E27FC236}">
                <a16:creationId xmlns:a16="http://schemas.microsoft.com/office/drawing/2014/main" id="{F2160F0D-F7C9-A0DF-E16E-B7B9B4B22942}"/>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9" name="Picture 2" descr="Logo, company name&#10;&#10;Description automatically generated">
            <a:extLst>
              <a:ext uri="{FF2B5EF4-FFF2-40B4-BE49-F238E27FC236}">
                <a16:creationId xmlns:a16="http://schemas.microsoft.com/office/drawing/2014/main" id="{EAF3C753-6D40-447C-0774-77FB6FAD1A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0" name="Title 1">
            <a:extLst>
              <a:ext uri="{FF2B5EF4-FFF2-40B4-BE49-F238E27FC236}">
                <a16:creationId xmlns:a16="http://schemas.microsoft.com/office/drawing/2014/main" id="{1D151451-243D-90BC-674C-6152051D72E1}"/>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Planning For Co-Teaching</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417517"/>
            <a:ext cx="9758720" cy="4543076"/>
          </a:xfrm>
        </p:spPr>
        <p:txBody>
          <a:bodyPr>
            <a:normAutofit/>
          </a:bodyPr>
          <a:lstStyle/>
          <a:p>
            <a:pPr marL="0" indent="0" algn="ctr">
              <a:lnSpc>
                <a:spcPct val="120000"/>
              </a:lnSpc>
              <a:spcBef>
                <a:spcPts val="0"/>
              </a:spcBef>
              <a:buNone/>
            </a:pPr>
            <a:r>
              <a:rPr lang="en-US" u="sng" dirty="0">
                <a:solidFill>
                  <a:srgbClr val="570100"/>
                </a:solidFill>
              </a:rPr>
              <a:t>Review Handout 7A  </a:t>
            </a:r>
          </a:p>
          <a:p>
            <a:pPr marL="639763" lvl="1" indent="-171450" algn="ctr">
              <a:lnSpc>
                <a:spcPct val="120000"/>
              </a:lnSpc>
              <a:spcBef>
                <a:spcPts val="0"/>
              </a:spcBef>
              <a:buNone/>
            </a:pPr>
            <a:r>
              <a:rPr lang="en-US" i="1" dirty="0"/>
              <a:t>Six Common Approaches to Co-Teaching</a:t>
            </a:r>
          </a:p>
          <a:p>
            <a:pPr marL="2636838" indent="403225">
              <a:buFont typeface="+mj-lt"/>
              <a:buAutoNum type="arabicPeriod"/>
            </a:pPr>
            <a:r>
              <a:rPr lang="en-US" dirty="0"/>
              <a:t>One Teach, One Observe</a:t>
            </a:r>
          </a:p>
          <a:p>
            <a:pPr marL="2636838" indent="403225">
              <a:buFont typeface="+mj-lt"/>
              <a:buAutoNum type="arabicPeriod"/>
            </a:pPr>
            <a:r>
              <a:rPr lang="en-US" dirty="0"/>
              <a:t>Station Teaching</a:t>
            </a:r>
          </a:p>
          <a:p>
            <a:pPr marL="2636838" indent="403225">
              <a:buFont typeface="+mj-lt"/>
              <a:buAutoNum type="arabicPeriod"/>
            </a:pPr>
            <a:r>
              <a:rPr lang="en-US" dirty="0"/>
              <a:t>Parallel Teaching  </a:t>
            </a:r>
          </a:p>
          <a:p>
            <a:pPr marL="2636838" indent="403225">
              <a:buFont typeface="+mj-lt"/>
              <a:buAutoNum type="arabicPeriod"/>
            </a:pPr>
            <a:r>
              <a:rPr lang="en-US" dirty="0"/>
              <a:t>Alternative Teaching </a:t>
            </a:r>
          </a:p>
          <a:p>
            <a:pPr marL="2636838" indent="403225">
              <a:buFont typeface="+mj-lt"/>
              <a:buAutoNum type="arabicPeriod"/>
            </a:pPr>
            <a:r>
              <a:rPr lang="en-US" dirty="0"/>
              <a:t>Teaming/Team Teaching  </a:t>
            </a:r>
          </a:p>
          <a:p>
            <a:pPr marL="2636838" indent="403225">
              <a:buFont typeface="+mj-lt"/>
              <a:buAutoNum type="arabicPeriod"/>
            </a:pPr>
            <a:r>
              <a:rPr lang="en-US" dirty="0"/>
              <a:t>One Teach, One Assist</a:t>
            </a: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a:t>
            </a:fld>
            <a:endParaRPr lang="en-US"/>
          </a:p>
        </p:txBody>
      </p:sp>
    </p:spTree>
    <p:extLst>
      <p:ext uri="{BB962C8B-B14F-4D97-AF65-F5344CB8AC3E}">
        <p14:creationId xmlns:p14="http://schemas.microsoft.com/office/powerpoint/2010/main" val="218885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Example: Planning for the First Weeks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926757" y="1518978"/>
            <a:ext cx="9885406" cy="4535832"/>
          </a:xfrm>
        </p:spPr>
        <p:txBody>
          <a:bodyPr>
            <a:normAutofit/>
          </a:bodyPr>
          <a:lstStyle/>
          <a:p>
            <a:pPr>
              <a:lnSpc>
                <a:spcPct val="120000"/>
              </a:lnSpc>
              <a:spcBef>
                <a:spcPts val="0"/>
              </a:spcBef>
            </a:pPr>
            <a:r>
              <a:rPr lang="en-US" dirty="0"/>
              <a:t>Co-teaching</a:t>
            </a:r>
          </a:p>
          <a:p>
            <a:pPr lvl="1">
              <a:lnSpc>
                <a:spcPct val="120000"/>
              </a:lnSpc>
              <a:spcBef>
                <a:spcPts val="0"/>
              </a:spcBef>
            </a:pPr>
            <a:r>
              <a:rPr lang="en-US" dirty="0"/>
              <a:t>Who is partnered for each grade level?</a:t>
            </a:r>
          </a:p>
          <a:p>
            <a:pPr lvl="1">
              <a:lnSpc>
                <a:spcPct val="120000"/>
              </a:lnSpc>
              <a:spcBef>
                <a:spcPts val="0"/>
              </a:spcBef>
            </a:pPr>
            <a:r>
              <a:rPr lang="en-US" dirty="0"/>
              <a:t>Partner/group up by grade levels</a:t>
            </a:r>
          </a:p>
          <a:p>
            <a:pPr>
              <a:lnSpc>
                <a:spcPct val="120000"/>
              </a:lnSpc>
              <a:spcBef>
                <a:spcPts val="0"/>
              </a:spcBef>
            </a:pPr>
            <a:r>
              <a:rPr lang="en-US" dirty="0"/>
              <a:t>Discuss lesson content/structure for lessons</a:t>
            </a:r>
            <a:endParaRPr lang="en-US" strike="sngStrike" dirty="0"/>
          </a:p>
          <a:p>
            <a:pPr lvl="1">
              <a:lnSpc>
                <a:spcPct val="120000"/>
              </a:lnSpc>
              <a:spcBef>
                <a:spcPts val="0"/>
              </a:spcBef>
            </a:pPr>
            <a:r>
              <a:rPr lang="en-US" dirty="0"/>
              <a:t>Demonstrating concepts with representations</a:t>
            </a:r>
          </a:p>
          <a:p>
            <a:pPr lvl="1">
              <a:lnSpc>
                <a:spcPct val="120000"/>
              </a:lnSpc>
              <a:spcBef>
                <a:spcPts val="0"/>
              </a:spcBef>
            </a:pPr>
            <a:r>
              <a:rPr lang="en-US" dirty="0"/>
              <a:t>Student demonstrations – group/partner</a:t>
            </a:r>
          </a:p>
          <a:p>
            <a:pPr lvl="1">
              <a:lnSpc>
                <a:spcPct val="120000"/>
              </a:lnSpc>
              <a:spcBef>
                <a:spcPts val="0"/>
              </a:spcBef>
            </a:pPr>
            <a:r>
              <a:rPr lang="en-US" dirty="0"/>
              <a:t>Knowledge checks</a:t>
            </a:r>
          </a:p>
          <a:p>
            <a:pPr>
              <a:lnSpc>
                <a:spcPct val="120000"/>
              </a:lnSpc>
              <a:spcBef>
                <a:spcPts val="0"/>
              </a:spcBef>
            </a:pPr>
            <a:r>
              <a:rPr lang="en-US" dirty="0"/>
              <a:t>Think about materials and classroom layout</a:t>
            </a: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4</a:t>
            </a:fld>
            <a:endParaRPr lang="en-US"/>
          </a:p>
        </p:txBody>
      </p:sp>
    </p:spTree>
    <p:extLst>
      <p:ext uri="{BB962C8B-B14F-4D97-AF65-F5344CB8AC3E}">
        <p14:creationId xmlns:p14="http://schemas.microsoft.com/office/powerpoint/2010/main" val="398402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50FA-B705-A841-9709-4DA260D4BD77}"/>
              </a:ext>
            </a:extLst>
          </p:cNvPr>
          <p:cNvSpPr>
            <a:spLocks noGrp="1"/>
          </p:cNvSpPr>
          <p:nvPr>
            <p:ph type="title"/>
          </p:nvPr>
        </p:nvSpPr>
        <p:spPr>
          <a:xfrm>
            <a:off x="838200" y="365125"/>
            <a:ext cx="10515600" cy="980199"/>
          </a:xfrm>
        </p:spPr>
        <p:txBody>
          <a:bodyPr/>
          <a:lstStyle/>
          <a:p>
            <a:pPr algn="ctr"/>
            <a:r>
              <a:rPr lang="en-US" dirty="0"/>
              <a:t>Our Model</a:t>
            </a:r>
          </a:p>
        </p:txBody>
      </p:sp>
      <p:sp>
        <p:nvSpPr>
          <p:cNvPr id="3" name="Content Placeholder 2">
            <a:extLst>
              <a:ext uri="{FF2B5EF4-FFF2-40B4-BE49-F238E27FC236}">
                <a16:creationId xmlns:a16="http://schemas.microsoft.com/office/drawing/2014/main" id="{8AC9DB03-BB78-5B40-8993-7248CB2FF06D}"/>
              </a:ext>
            </a:extLst>
          </p:cNvPr>
          <p:cNvSpPr>
            <a:spLocks noGrp="1"/>
          </p:cNvSpPr>
          <p:nvPr>
            <p:ph idx="1"/>
          </p:nvPr>
        </p:nvSpPr>
        <p:spPr>
          <a:xfrm>
            <a:off x="741405" y="1373681"/>
            <a:ext cx="10612395" cy="4495777"/>
          </a:xfrm>
        </p:spPr>
        <p:txBody>
          <a:bodyPr>
            <a:normAutofit fontScale="85000" lnSpcReduction="10000"/>
          </a:bodyPr>
          <a:lstStyle/>
          <a:p>
            <a:pPr>
              <a:lnSpc>
                <a:spcPct val="120000"/>
              </a:lnSpc>
            </a:pPr>
            <a:r>
              <a:rPr lang="en-US" dirty="0"/>
              <a:t>The teacher co-taught classes for students with IEP objectives in mathematics and students who were at risk for mathematics disabilities.</a:t>
            </a:r>
          </a:p>
          <a:p>
            <a:pPr>
              <a:lnSpc>
                <a:spcPct val="120000"/>
              </a:lnSpc>
            </a:pPr>
            <a:r>
              <a:rPr lang="en-US" dirty="0"/>
              <a:t>Lessons were divided so that the math teacher introduced the day’s concept.</a:t>
            </a:r>
          </a:p>
          <a:p>
            <a:pPr>
              <a:lnSpc>
                <a:spcPct val="120000"/>
              </a:lnSpc>
            </a:pPr>
            <a:r>
              <a:rPr lang="en-US" dirty="0"/>
              <a:t>The special education teacher led the follow-up practice and reinforcement activities. </a:t>
            </a:r>
          </a:p>
          <a:p>
            <a:pPr>
              <a:lnSpc>
                <a:spcPct val="120000"/>
              </a:lnSpc>
            </a:pPr>
            <a:r>
              <a:rPr lang="en-US" dirty="0"/>
              <a:t>There were occasions where the special education teacher was responsible for introducing and reinforcing concepts.</a:t>
            </a:r>
          </a:p>
          <a:p>
            <a:endParaRPr lang="en-US" dirty="0"/>
          </a:p>
        </p:txBody>
      </p:sp>
      <p:sp>
        <p:nvSpPr>
          <p:cNvPr id="4" name="Slide Number Placeholder 3">
            <a:extLst>
              <a:ext uri="{FF2B5EF4-FFF2-40B4-BE49-F238E27FC236}">
                <a16:creationId xmlns:a16="http://schemas.microsoft.com/office/drawing/2014/main" id="{2F427384-DC9E-EB42-8FC0-4FC1F7B32CD3}"/>
              </a:ext>
            </a:extLst>
          </p:cNvPr>
          <p:cNvSpPr>
            <a:spLocks noGrp="1"/>
          </p:cNvSpPr>
          <p:nvPr>
            <p:ph type="sldNum" sz="quarter" idx="12"/>
          </p:nvPr>
        </p:nvSpPr>
        <p:spPr/>
        <p:txBody>
          <a:bodyPr/>
          <a:lstStyle/>
          <a:p>
            <a:fld id="{C2926BDF-0A3D-4892-9CBE-21B5FA37E613}" type="slidenum">
              <a:rPr lang="en-US" smtClean="0"/>
              <a:t>5</a:t>
            </a:fld>
            <a:endParaRPr lang="en-US"/>
          </a:p>
        </p:txBody>
      </p:sp>
    </p:spTree>
    <p:extLst>
      <p:ext uri="{BB962C8B-B14F-4D97-AF65-F5344CB8AC3E}">
        <p14:creationId xmlns:p14="http://schemas.microsoft.com/office/powerpoint/2010/main" val="396896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50FA-B705-A841-9709-4DA260D4BD77}"/>
              </a:ext>
            </a:extLst>
          </p:cNvPr>
          <p:cNvSpPr>
            <a:spLocks noGrp="1"/>
          </p:cNvSpPr>
          <p:nvPr>
            <p:ph type="title"/>
          </p:nvPr>
        </p:nvSpPr>
        <p:spPr>
          <a:xfrm>
            <a:off x="838200" y="365126"/>
            <a:ext cx="10515600" cy="896116"/>
          </a:xfrm>
        </p:spPr>
        <p:txBody>
          <a:bodyPr/>
          <a:lstStyle/>
          <a:p>
            <a:pPr algn="ctr"/>
            <a:r>
              <a:rPr lang="en-US" dirty="0"/>
              <a:t>Features of a Successful Model</a:t>
            </a:r>
          </a:p>
        </p:txBody>
      </p:sp>
      <p:sp>
        <p:nvSpPr>
          <p:cNvPr id="3" name="Content Placeholder 2">
            <a:extLst>
              <a:ext uri="{FF2B5EF4-FFF2-40B4-BE49-F238E27FC236}">
                <a16:creationId xmlns:a16="http://schemas.microsoft.com/office/drawing/2014/main" id="{8AC9DB03-BB78-5B40-8993-7248CB2FF06D}"/>
              </a:ext>
            </a:extLst>
          </p:cNvPr>
          <p:cNvSpPr>
            <a:spLocks noGrp="1"/>
          </p:cNvSpPr>
          <p:nvPr>
            <p:ph idx="1"/>
          </p:nvPr>
        </p:nvSpPr>
        <p:spPr>
          <a:xfrm>
            <a:off x="838200" y="1258068"/>
            <a:ext cx="10515600" cy="4722602"/>
          </a:xfrm>
        </p:spPr>
        <p:txBody>
          <a:bodyPr>
            <a:normAutofit/>
          </a:bodyPr>
          <a:lstStyle/>
          <a:p>
            <a:r>
              <a:rPr lang="en-US" sz="2450" dirty="0"/>
              <a:t>The teachers had mutual respect for their mathematics knowledge and teaching abilities. </a:t>
            </a:r>
          </a:p>
          <a:p>
            <a:r>
              <a:rPr lang="en-US" sz="2450" dirty="0"/>
              <a:t>The teachers had a symbiotic relationship where each felt comfortable:</a:t>
            </a:r>
          </a:p>
          <a:p>
            <a:pPr lvl="1">
              <a:buFont typeface="Wingdings" pitchFamily="2" charset="2"/>
              <a:buChar char="Ø"/>
            </a:pPr>
            <a:r>
              <a:rPr lang="en-US" sz="2450" dirty="0"/>
              <a:t> interjecting comments and</a:t>
            </a:r>
          </a:p>
          <a:p>
            <a:pPr marL="976313" lvl="1" indent="-512763">
              <a:buFont typeface="Wingdings" pitchFamily="2" charset="2"/>
              <a:buChar char="Ø"/>
            </a:pPr>
            <a:r>
              <a:rPr lang="en-US" sz="2450" dirty="0"/>
              <a:t>providing additional examples to help clarify concepts or to remind students of previously learned material that would help them understand the concept at hand. </a:t>
            </a:r>
          </a:p>
          <a:p>
            <a:r>
              <a:rPr lang="en-US" sz="2450" dirty="0"/>
              <a:t>The teacher who was not providing instruction monitored, assisted and redirected students who were not on task, rather than sitting at the back of the room unengaged.</a:t>
            </a:r>
          </a:p>
        </p:txBody>
      </p:sp>
      <p:sp>
        <p:nvSpPr>
          <p:cNvPr id="4" name="Slide Number Placeholder 3">
            <a:extLst>
              <a:ext uri="{FF2B5EF4-FFF2-40B4-BE49-F238E27FC236}">
                <a16:creationId xmlns:a16="http://schemas.microsoft.com/office/drawing/2014/main" id="{0E19A668-BAE1-AB4E-B116-52427A5D0244}"/>
              </a:ext>
            </a:extLst>
          </p:cNvPr>
          <p:cNvSpPr>
            <a:spLocks noGrp="1"/>
          </p:cNvSpPr>
          <p:nvPr>
            <p:ph type="sldNum" sz="quarter" idx="12"/>
          </p:nvPr>
        </p:nvSpPr>
        <p:spPr/>
        <p:txBody>
          <a:bodyPr/>
          <a:lstStyle/>
          <a:p>
            <a:fld id="{C2926BDF-0A3D-4892-9CBE-21B5FA37E613}" type="slidenum">
              <a:rPr lang="en-US" smtClean="0"/>
              <a:t>6</a:t>
            </a:fld>
            <a:endParaRPr lang="en-US"/>
          </a:p>
        </p:txBody>
      </p:sp>
    </p:spTree>
    <p:extLst>
      <p:ext uri="{BB962C8B-B14F-4D97-AF65-F5344CB8AC3E}">
        <p14:creationId xmlns:p14="http://schemas.microsoft.com/office/powerpoint/2010/main" val="235252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DFDF6-2DB1-0442-B03F-37A64E029B4F}"/>
              </a:ext>
            </a:extLst>
          </p:cNvPr>
          <p:cNvSpPr>
            <a:spLocks noGrp="1"/>
          </p:cNvSpPr>
          <p:nvPr>
            <p:ph type="title"/>
          </p:nvPr>
        </p:nvSpPr>
        <p:spPr/>
        <p:txBody>
          <a:bodyPr/>
          <a:lstStyle/>
          <a:p>
            <a:pPr algn="ctr"/>
            <a:r>
              <a:rPr lang="en-US" dirty="0"/>
              <a:t>Utilizing Small Groups, All Teachers and Paraprofessionals</a:t>
            </a:r>
          </a:p>
        </p:txBody>
      </p:sp>
      <p:sp>
        <p:nvSpPr>
          <p:cNvPr id="3" name="Content Placeholder 2">
            <a:extLst>
              <a:ext uri="{FF2B5EF4-FFF2-40B4-BE49-F238E27FC236}">
                <a16:creationId xmlns:a16="http://schemas.microsoft.com/office/drawing/2014/main" id="{591FDE8B-2C21-7E48-82FF-FCE1435CDDD9}"/>
              </a:ext>
            </a:extLst>
          </p:cNvPr>
          <p:cNvSpPr>
            <a:spLocks noGrp="1"/>
          </p:cNvSpPr>
          <p:nvPr>
            <p:ph idx="1"/>
          </p:nvPr>
        </p:nvSpPr>
        <p:spPr>
          <a:xfrm>
            <a:off x="939114" y="1850366"/>
            <a:ext cx="10099767" cy="4038600"/>
          </a:xfrm>
        </p:spPr>
        <p:txBody>
          <a:bodyPr>
            <a:normAutofit fontScale="62500" lnSpcReduction="20000"/>
          </a:bodyPr>
          <a:lstStyle/>
          <a:p>
            <a:pPr marL="0" indent="0">
              <a:lnSpc>
                <a:spcPct val="120000"/>
              </a:lnSpc>
              <a:spcAft>
                <a:spcPts val="900"/>
              </a:spcAft>
              <a:buNone/>
            </a:pPr>
            <a:r>
              <a:rPr lang="en-US" sz="3800" dirty="0"/>
              <a:t>By knowing which students each adult is responsible for ahead of time, support can provide more proactively to each student as needed and teachers can focus on a small subset of the class.</a:t>
            </a:r>
          </a:p>
          <a:p>
            <a:pPr marL="0" indent="0">
              <a:lnSpc>
                <a:spcPct val="120000"/>
              </a:lnSpc>
              <a:spcAft>
                <a:spcPts val="900"/>
              </a:spcAft>
              <a:buNone/>
            </a:pPr>
            <a:r>
              <a:rPr lang="en-US" sz="3800" dirty="0"/>
              <a:t>Students were assigned to a group based on their classroom performance.</a:t>
            </a:r>
          </a:p>
          <a:p>
            <a:pPr marL="0" indent="0">
              <a:lnSpc>
                <a:spcPct val="120000"/>
              </a:lnSpc>
              <a:buNone/>
            </a:pPr>
            <a:r>
              <a:rPr lang="en-US" sz="3800" dirty="0"/>
              <a:t>Each adult was assigned to monitor a group.</a:t>
            </a:r>
          </a:p>
          <a:p>
            <a:pPr marL="0" indent="0">
              <a:lnSpc>
                <a:spcPct val="120000"/>
              </a:lnSpc>
              <a:buNone/>
            </a:pPr>
            <a:r>
              <a:rPr lang="en-US" sz="3800" dirty="0"/>
              <a:t>High performers:  Paraprofessional</a:t>
            </a:r>
          </a:p>
          <a:p>
            <a:pPr marL="0" indent="0">
              <a:lnSpc>
                <a:spcPct val="120000"/>
              </a:lnSpc>
              <a:buNone/>
            </a:pPr>
            <a:r>
              <a:rPr lang="en-US" sz="3800" dirty="0"/>
              <a:t>Middle Performers:  General Education Teacher</a:t>
            </a:r>
          </a:p>
          <a:p>
            <a:pPr marL="0" indent="0">
              <a:lnSpc>
                <a:spcPct val="120000"/>
              </a:lnSpc>
              <a:buNone/>
            </a:pPr>
            <a:r>
              <a:rPr lang="en-US" sz="3800" dirty="0"/>
              <a:t>Low Performers:  Special Education Teacher</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BDECE1C-9B0B-B54C-9A4D-B4E14A972397}"/>
              </a:ext>
            </a:extLst>
          </p:cNvPr>
          <p:cNvSpPr>
            <a:spLocks noGrp="1"/>
          </p:cNvSpPr>
          <p:nvPr>
            <p:ph type="sldNum" sz="quarter" idx="12"/>
          </p:nvPr>
        </p:nvSpPr>
        <p:spPr/>
        <p:txBody>
          <a:bodyPr/>
          <a:lstStyle/>
          <a:p>
            <a:fld id="{C2926BDF-0A3D-4892-9CBE-21B5FA37E613}" type="slidenum">
              <a:rPr lang="en-US" smtClean="0"/>
              <a:t>7</a:t>
            </a:fld>
            <a:endParaRPr lang="en-US"/>
          </a:p>
        </p:txBody>
      </p:sp>
    </p:spTree>
    <p:extLst>
      <p:ext uri="{BB962C8B-B14F-4D97-AF65-F5344CB8AC3E}">
        <p14:creationId xmlns:p14="http://schemas.microsoft.com/office/powerpoint/2010/main" val="131795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DFDF6-2DB1-0442-B03F-37A64E029B4F}"/>
              </a:ext>
            </a:extLst>
          </p:cNvPr>
          <p:cNvSpPr>
            <a:spLocks noGrp="1"/>
          </p:cNvSpPr>
          <p:nvPr>
            <p:ph type="title"/>
          </p:nvPr>
        </p:nvSpPr>
        <p:spPr/>
        <p:txBody>
          <a:bodyPr/>
          <a:lstStyle/>
          <a:p>
            <a:pPr algn="ctr"/>
            <a:r>
              <a:rPr lang="en-US" dirty="0"/>
              <a:t>Utilizing Small Groups, All Teachers and Paraprofessionals (</a:t>
            </a:r>
            <a:r>
              <a:rPr lang="en-US" dirty="0" err="1"/>
              <a:t>cont</a:t>
            </a:r>
            <a:r>
              <a:rPr lang="en-US" dirty="0"/>
              <a:t>)</a:t>
            </a:r>
          </a:p>
        </p:txBody>
      </p:sp>
      <p:sp>
        <p:nvSpPr>
          <p:cNvPr id="3" name="Content Placeholder 2">
            <a:extLst>
              <a:ext uri="{FF2B5EF4-FFF2-40B4-BE49-F238E27FC236}">
                <a16:creationId xmlns:a16="http://schemas.microsoft.com/office/drawing/2014/main" id="{591FDE8B-2C21-7E48-82FF-FCE1435CDDD9}"/>
              </a:ext>
            </a:extLst>
          </p:cNvPr>
          <p:cNvSpPr>
            <a:spLocks noGrp="1"/>
          </p:cNvSpPr>
          <p:nvPr>
            <p:ph idx="1"/>
          </p:nvPr>
        </p:nvSpPr>
        <p:spPr>
          <a:xfrm>
            <a:off x="976185" y="1850366"/>
            <a:ext cx="10062696" cy="4038600"/>
          </a:xfrm>
        </p:spPr>
        <p:txBody>
          <a:bodyPr>
            <a:normAutofit/>
          </a:bodyPr>
          <a:lstStyle/>
          <a:p>
            <a:pPr marL="0" indent="0">
              <a:spcAft>
                <a:spcPts val="900"/>
              </a:spcAft>
              <a:buNone/>
            </a:pPr>
            <a:r>
              <a:rPr lang="en-US" sz="2800" dirty="0"/>
              <a:t>The general education teacher taught the new concept while the special education teacher and paraprofessional monitored the students.</a:t>
            </a:r>
          </a:p>
          <a:p>
            <a:pPr marL="0" indent="0">
              <a:spcAft>
                <a:spcPts val="900"/>
              </a:spcAft>
              <a:buNone/>
            </a:pPr>
            <a:r>
              <a:rPr lang="en-US" sz="2800" dirty="0"/>
              <a:t>Adults monitored and assisted their assigned students as they completed the assigned practice problems. </a:t>
            </a:r>
          </a:p>
          <a:p>
            <a:pPr marL="0" indent="0">
              <a:buNone/>
            </a:pPr>
            <a:r>
              <a:rPr lang="en-US" sz="2800" dirty="0"/>
              <a:t>After practice problems were completed, the special education teacher led the class as students shared their solutions.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9AC23DA-B399-9A46-9824-636361E6E718}"/>
              </a:ext>
            </a:extLst>
          </p:cNvPr>
          <p:cNvSpPr>
            <a:spLocks noGrp="1"/>
          </p:cNvSpPr>
          <p:nvPr>
            <p:ph type="sldNum" sz="quarter" idx="12"/>
          </p:nvPr>
        </p:nvSpPr>
        <p:spPr/>
        <p:txBody>
          <a:bodyPr/>
          <a:lstStyle/>
          <a:p>
            <a:fld id="{C2926BDF-0A3D-4892-9CBE-21B5FA37E613}" type="slidenum">
              <a:rPr lang="en-US" smtClean="0"/>
              <a:t>8</a:t>
            </a:fld>
            <a:endParaRPr lang="en-US"/>
          </a:p>
        </p:txBody>
      </p:sp>
    </p:spTree>
    <p:extLst>
      <p:ext uri="{BB962C8B-B14F-4D97-AF65-F5344CB8AC3E}">
        <p14:creationId xmlns:p14="http://schemas.microsoft.com/office/powerpoint/2010/main" val="377852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lstStyle/>
          <a:p>
            <a:r>
              <a:rPr lang="en-US" dirty="0">
                <a:latin typeface="Century Gothic" panose="020B0502020202020204" pitchFamily="34" charset="0"/>
              </a:rPr>
              <a:t>Woodward, J., &amp; Stroh, M. (2015). </a:t>
            </a:r>
            <a:r>
              <a:rPr lang="en-US" dirty="0" err="1">
                <a:latin typeface="Century Gothic" panose="020B0502020202020204" pitchFamily="34" charset="0"/>
              </a:rPr>
              <a:t>TransMath</a:t>
            </a:r>
            <a:r>
              <a:rPr lang="en-US" dirty="0">
                <a:latin typeface="Century Gothic" panose="020B0502020202020204" pitchFamily="34" charset="0"/>
              </a:rPr>
              <a:t>: Fluency with rational numbers (3rd ed.). Dallas, TX: </a:t>
            </a:r>
            <a:r>
              <a:rPr lang="en-US" i="1" dirty="0">
                <a:latin typeface="Century Gothic" panose="020B0502020202020204" pitchFamily="34" charset="0"/>
              </a:rPr>
              <a:t>Voyager </a:t>
            </a:r>
            <a:r>
              <a:rPr lang="en-US" i="1" dirty="0" err="1">
                <a:latin typeface="Century Gothic" panose="020B0502020202020204" pitchFamily="34" charset="0"/>
              </a:rPr>
              <a:t>Sopris</a:t>
            </a:r>
            <a:r>
              <a:rPr lang="en-US" i="1" dirty="0">
                <a:latin typeface="Century Gothic" panose="020B0502020202020204" pitchFamily="34" charset="0"/>
              </a:rPr>
              <a:t> Learning</a:t>
            </a:r>
            <a:r>
              <a:rPr lang="en-US">
                <a:latin typeface="Century Gothic" panose="020B0502020202020204" pitchFamily="34" charset="0"/>
              </a:rPr>
              <a:t>. </a:t>
            </a:r>
          </a:p>
          <a:p>
            <a:pPr marL="0" indent="0">
              <a:buNone/>
            </a:pPr>
            <a:endParaRPr lang="en-US" dirty="0">
              <a:latin typeface="Century Gothic" panose="020B0502020202020204" pitchFamily="34" charset="0"/>
            </a:endParaRPr>
          </a:p>
          <a:p>
            <a:r>
              <a:rPr lang="en-US" dirty="0"/>
              <a:t>Friend, M. (2014). </a:t>
            </a:r>
            <a:r>
              <a:rPr lang="en-US" i="1" dirty="0"/>
              <a:t>Co-teaching: Strategies to improve student outcomes</a:t>
            </a:r>
            <a:r>
              <a:rPr lang="en-US" dirty="0"/>
              <a:t>. National Professional Resources Inc./Dude Publishing.</a:t>
            </a:r>
            <a:endParaRPr lang="en-US"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9</a:t>
            </a:fld>
            <a:endParaRPr lang="en-US"/>
          </a:p>
        </p:txBody>
      </p:sp>
    </p:spTree>
    <p:extLst>
      <p:ext uri="{BB962C8B-B14F-4D97-AF65-F5344CB8AC3E}">
        <p14:creationId xmlns:p14="http://schemas.microsoft.com/office/powerpoint/2010/main" val="2883578706"/>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6941</TotalTime>
  <Words>672</Words>
  <Application>Microsoft Macintosh PowerPoint</Application>
  <PresentationFormat>Widescreen</PresentationFormat>
  <Paragraphs>66</Paragraphs>
  <Slides>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Calibri</vt:lpstr>
      <vt:lpstr>Century</vt:lpstr>
      <vt:lpstr>Century Gothic</vt:lpstr>
      <vt:lpstr>Corbel</vt:lpstr>
      <vt:lpstr>Courier New</vt:lpstr>
      <vt:lpstr>Times New Roman</vt:lpstr>
      <vt:lpstr>Wingdings</vt:lpstr>
      <vt:lpstr>Basis</vt:lpstr>
      <vt:lpstr>Co-Teaching</vt:lpstr>
      <vt:lpstr>Disclaimer</vt:lpstr>
      <vt:lpstr>Planning For Co-Teaching</vt:lpstr>
      <vt:lpstr>Example: Planning for the First Weeks</vt:lpstr>
      <vt:lpstr>Our Model</vt:lpstr>
      <vt:lpstr>Features of a Successful Model</vt:lpstr>
      <vt:lpstr>Utilizing Small Groups, All Teachers and Paraprofessionals</vt:lpstr>
      <vt:lpstr>Utilizing Small Groups, All Teachers and Paraprofessionals (cont)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490</cp:revision>
  <cp:lastPrinted>2018-06-11T20:45:33Z</cp:lastPrinted>
  <dcterms:created xsi:type="dcterms:W3CDTF">2018-06-01T20:47:21Z</dcterms:created>
  <dcterms:modified xsi:type="dcterms:W3CDTF">2022-08-02T20:59:17Z</dcterms:modified>
</cp:coreProperties>
</file>