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68" r:id="rId3"/>
    <p:sldId id="352" r:id="rId4"/>
    <p:sldId id="271" r:id="rId5"/>
    <p:sldId id="314" r:id="rId6"/>
    <p:sldId id="315" r:id="rId7"/>
    <p:sldId id="419" r:id="rId8"/>
    <p:sldId id="412" r:id="rId9"/>
    <p:sldId id="420" r:id="rId10"/>
    <p:sldId id="316" r:id="rId11"/>
    <p:sldId id="317" r:id="rId12"/>
    <p:sldId id="318" r:id="rId13"/>
    <p:sldId id="319" r:id="rId14"/>
    <p:sldId id="367" r:id="rId15"/>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100"/>
    <a:srgbClr val="570000"/>
    <a:srgbClr val="E0DCDD"/>
    <a:srgbClr val="7C6D72"/>
    <a:srgbClr val="C9DCFF"/>
    <a:srgbClr val="F1F1E5"/>
    <a:srgbClr val="631D09"/>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5" autoAdjust="0"/>
    <p:restoredTop sz="88467" autoAdjust="0"/>
  </p:normalViewPr>
  <p:slideViewPr>
    <p:cSldViewPr snapToGrid="0">
      <p:cViewPr varScale="1">
        <p:scale>
          <a:sx n="70" d="100"/>
          <a:sy n="70" d="100"/>
        </p:scale>
        <p:origin x="216" y="872"/>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7/29/22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a:t>
            </a:fld>
            <a:endParaRPr lang="en-US"/>
          </a:p>
        </p:txBody>
      </p:sp>
    </p:spTree>
    <p:extLst>
      <p:ext uri="{BB962C8B-B14F-4D97-AF65-F5344CB8AC3E}">
        <p14:creationId xmlns:p14="http://schemas.microsoft.com/office/powerpoint/2010/main" val="3380624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5</a:t>
            </a:fld>
            <a:endParaRPr lang="en-US"/>
          </a:p>
        </p:txBody>
      </p:sp>
    </p:spTree>
    <p:extLst>
      <p:ext uri="{BB962C8B-B14F-4D97-AF65-F5344CB8AC3E}">
        <p14:creationId xmlns:p14="http://schemas.microsoft.com/office/powerpoint/2010/main" val="337625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6</a:t>
            </a:fld>
            <a:endParaRPr lang="en-US"/>
          </a:p>
        </p:txBody>
      </p:sp>
    </p:spTree>
    <p:extLst>
      <p:ext uri="{BB962C8B-B14F-4D97-AF65-F5344CB8AC3E}">
        <p14:creationId xmlns:p14="http://schemas.microsoft.com/office/powerpoint/2010/main" val="1442535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C0457B-FCE3-834A-B569-25EC9BB7B6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7620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10</a:t>
            </a:fld>
            <a:endParaRPr lang="en-US"/>
          </a:p>
        </p:txBody>
      </p:sp>
    </p:spTree>
    <p:extLst>
      <p:ext uri="{BB962C8B-B14F-4D97-AF65-F5344CB8AC3E}">
        <p14:creationId xmlns:p14="http://schemas.microsoft.com/office/powerpoint/2010/main" val="3689496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11</a:t>
            </a:fld>
            <a:endParaRPr lang="en-US"/>
          </a:p>
        </p:txBody>
      </p:sp>
    </p:spTree>
    <p:extLst>
      <p:ext uri="{BB962C8B-B14F-4D97-AF65-F5344CB8AC3E}">
        <p14:creationId xmlns:p14="http://schemas.microsoft.com/office/powerpoint/2010/main" val="43772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12</a:t>
            </a:fld>
            <a:endParaRPr lang="en-US"/>
          </a:p>
        </p:txBody>
      </p:sp>
    </p:spTree>
    <p:extLst>
      <p:ext uri="{BB962C8B-B14F-4D97-AF65-F5344CB8AC3E}">
        <p14:creationId xmlns:p14="http://schemas.microsoft.com/office/powerpoint/2010/main" val="2901251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13</a:t>
            </a:fld>
            <a:endParaRPr lang="en-US"/>
          </a:p>
        </p:txBody>
      </p:sp>
    </p:spTree>
    <p:extLst>
      <p:ext uri="{BB962C8B-B14F-4D97-AF65-F5344CB8AC3E}">
        <p14:creationId xmlns:p14="http://schemas.microsoft.com/office/powerpoint/2010/main" val="264748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2001511"/>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p:nvPr>
        </p:nvSpPr>
        <p:spPr>
          <a:xfrm>
            <a:off x="1143000"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normAutofit/>
          </a:bodyPr>
          <a:lstStyle>
            <a:lvl1pPr marL="0" indent="0">
              <a:spcBef>
                <a:spcPts val="0"/>
              </a:spcBef>
              <a:buNone/>
              <a:defRPr sz="3000" b="0">
                <a:solidFill>
                  <a:srgbClr val="57010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p:nvPr>
        </p:nvSpPr>
        <p:spPr>
          <a:xfrm>
            <a:off x="6269173" y="2721483"/>
            <a:ext cx="4754880" cy="338328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a:extLst>
              <a:ext uri="{FF2B5EF4-FFF2-40B4-BE49-F238E27FC236}">
                <a16:creationId xmlns:a16="http://schemas.microsoft.com/office/drawing/2014/main" id="{9E4D5B50-76C3-4ACE-94A4-7B012B096AF2}"/>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189451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3849-CF67-B140-8748-401472C592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B3678A-9134-294F-ABF8-2153169A12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18A448-D185-574B-8375-C76C58ED92D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552C50D-FDEE-594C-84F1-31135E1CE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47F2A-15C7-CC43-8A60-7FD1D57C7DE3}"/>
              </a:ext>
            </a:extLst>
          </p:cNvPr>
          <p:cNvSpPr>
            <a:spLocks noGrp="1"/>
          </p:cNvSpPr>
          <p:nvPr>
            <p:ph type="sldNum" sz="quarter" idx="12"/>
          </p:nvPr>
        </p:nvSpPr>
        <p:spPr/>
        <p:txBody>
          <a:bodyPr/>
          <a:lstStyle/>
          <a:p>
            <a:fld id="{4F51E492-058B-5B4F-BE5A-47CC1B88B7BD}" type="slidenum">
              <a:rPr lang="en-US" smtClean="0"/>
              <a:t>‹#›</a:t>
            </a:fld>
            <a:endParaRPr lang="en-US"/>
          </a:p>
        </p:txBody>
      </p:sp>
    </p:spTree>
    <p:extLst>
      <p:ext uri="{BB962C8B-B14F-4D97-AF65-F5344CB8AC3E}">
        <p14:creationId xmlns:p14="http://schemas.microsoft.com/office/powerpoint/2010/main" val="4242939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26545281-2903-E848-B43E-D499F7682992}"/>
              </a:ext>
            </a:extLst>
          </p:cNvPr>
          <p:cNvPicPr>
            <a:picLocks noChangeAspect="1"/>
          </p:cNvPicPr>
          <p:nvPr userDrawn="1"/>
        </p:nvPicPr>
        <p:blipFill>
          <a:blip r:embed="rId1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C536-E94B-3F48-8303-F804F20C2E1A}"/>
              </a:ext>
            </a:extLst>
          </p:cNvPr>
          <p:cNvSpPr>
            <a:spLocks noGrp="1"/>
          </p:cNvSpPr>
          <p:nvPr>
            <p:ph type="ctrTitle"/>
          </p:nvPr>
        </p:nvSpPr>
        <p:spPr/>
        <p:txBody>
          <a:bodyPr>
            <a:normAutofit/>
          </a:bodyPr>
          <a:lstStyle/>
          <a:p>
            <a:r>
              <a:rPr lang="en-US" dirty="0"/>
              <a:t>Other Instructional Supports for Mathematics Intervention </a:t>
            </a:r>
          </a:p>
        </p:txBody>
      </p:sp>
      <p:sp>
        <p:nvSpPr>
          <p:cNvPr id="4" name="Slide Number Placeholder 3">
            <a:extLst>
              <a:ext uri="{FF2B5EF4-FFF2-40B4-BE49-F238E27FC236}">
                <a16:creationId xmlns:a16="http://schemas.microsoft.com/office/drawing/2014/main" id="{4B781882-B2BE-DE4C-BEDD-9B8D11FA1726}"/>
              </a:ext>
            </a:extLst>
          </p:cNvPr>
          <p:cNvSpPr>
            <a:spLocks noGrp="1"/>
          </p:cNvSpPr>
          <p:nvPr>
            <p:ph type="sldNum" sz="quarter" idx="12"/>
          </p:nvPr>
        </p:nvSpPr>
        <p:spPr/>
        <p:txBody>
          <a:bodyPr/>
          <a:lstStyle/>
          <a:p>
            <a:fld id="{C2926BDF-0A3D-4892-9CBE-21B5FA37E613}" type="slidenum">
              <a:rPr lang="en-US" smtClean="0"/>
              <a:pPr/>
              <a:t>1</a:t>
            </a:fld>
            <a:endParaRPr lang="en-US" dirty="0"/>
          </a:p>
        </p:txBody>
      </p:sp>
      <p:sp>
        <p:nvSpPr>
          <p:cNvPr id="5" name="Subtitle 2">
            <a:extLst>
              <a:ext uri="{FF2B5EF4-FFF2-40B4-BE49-F238E27FC236}">
                <a16:creationId xmlns:a16="http://schemas.microsoft.com/office/drawing/2014/main" id="{B3F16A8C-9680-6594-A722-6B7FF1DAA680}"/>
              </a:ext>
            </a:extLst>
          </p:cNvPr>
          <p:cNvSpPr>
            <a:spLocks noGrp="1"/>
          </p:cNvSpPr>
          <p:nvPr>
            <p:ph type="subTitle" idx="1"/>
          </p:nvPr>
        </p:nvSpPr>
        <p:spPr>
          <a:xfrm>
            <a:off x="2806151" y="3697358"/>
            <a:ext cx="6575895" cy="1648370"/>
          </a:xfrm>
        </p:spPr>
        <p:txBody>
          <a:bodyPr>
            <a:noAutofit/>
          </a:bodyPr>
          <a:lstStyle/>
          <a:p>
            <a:r>
              <a:rPr lang="en-US" sz="2800" dirty="0">
                <a:solidFill>
                  <a:schemeClr val="tx1"/>
                </a:solidFill>
                <a:latin typeface="Century Gothic" panose="020B0502020202020204" pitchFamily="34" charset="0"/>
              </a:rPr>
              <a:t>Professional Development</a:t>
            </a:r>
          </a:p>
          <a:p>
            <a:r>
              <a:rPr lang="en-US" sz="2800" dirty="0">
                <a:solidFill>
                  <a:schemeClr val="tx1"/>
                </a:solidFill>
                <a:latin typeface="Century Gothic" panose="020B0502020202020204" pitchFamily="34" charset="0"/>
              </a:rPr>
              <a:t>Presented by Instructional Research Group </a:t>
            </a:r>
          </a:p>
        </p:txBody>
      </p:sp>
    </p:spTree>
    <p:extLst>
      <p:ext uri="{BB962C8B-B14F-4D97-AF65-F5344CB8AC3E}">
        <p14:creationId xmlns:p14="http://schemas.microsoft.com/office/powerpoint/2010/main" val="2472010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968E47B-160D-49F4-A2CF-AEF0BB6FFBCF}"/>
              </a:ext>
            </a:extLst>
          </p:cNvPr>
          <p:cNvSpPr>
            <a:spLocks noGrp="1"/>
          </p:cNvSpPr>
          <p:nvPr>
            <p:ph type="body" idx="1"/>
          </p:nvPr>
        </p:nvSpPr>
        <p:spPr>
          <a:xfrm>
            <a:off x="1601514" y="1605476"/>
            <a:ext cx="8988972" cy="777240"/>
          </a:xfrm>
        </p:spPr>
        <p:txBody>
          <a:bodyPr>
            <a:normAutofit/>
          </a:bodyPr>
          <a:lstStyle/>
          <a:p>
            <a:pPr algn="ctr"/>
            <a:r>
              <a:rPr lang="en-US" sz="3200" u="sng" dirty="0"/>
              <a:t>Materials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sz="half" idx="2"/>
          </p:nvPr>
        </p:nvSpPr>
        <p:spPr>
          <a:xfrm>
            <a:off x="998465" y="2382716"/>
            <a:ext cx="9801341" cy="3383280"/>
          </a:xfrm>
        </p:spPr>
        <p:txBody>
          <a:bodyPr>
            <a:normAutofit/>
          </a:bodyPr>
          <a:lstStyle/>
          <a:p>
            <a:pPr lvl="0">
              <a:buSzPct val="100000"/>
              <a:buFont typeface="+mj-lt"/>
              <a:buAutoNum type="arabicPeriod"/>
            </a:pPr>
            <a:r>
              <a:rPr lang="en-US" sz="3200" dirty="0">
                <a:solidFill>
                  <a:schemeClr val="tx1"/>
                </a:solidFill>
              </a:rPr>
              <a:t>Two sets of numbered squares, popsicle sticks, etc.</a:t>
            </a:r>
          </a:p>
          <a:p>
            <a:pPr lvl="0">
              <a:buSzPct val="100000"/>
              <a:buFont typeface="+mj-lt"/>
              <a:buAutoNum type="arabicPeriod"/>
            </a:pPr>
            <a:r>
              <a:rPr lang="en-US" sz="3200" dirty="0">
                <a:solidFill>
                  <a:schemeClr val="tx1"/>
                </a:solidFill>
              </a:rPr>
              <a:t>A group container</a:t>
            </a:r>
          </a:p>
          <a:p>
            <a:pPr lvl="0">
              <a:buSzPct val="100000"/>
              <a:buFont typeface="+mj-lt"/>
              <a:buAutoNum type="arabicPeriod"/>
            </a:pPr>
            <a:r>
              <a:rPr lang="en-US" sz="3200" dirty="0">
                <a:solidFill>
                  <a:schemeClr val="tx1"/>
                </a:solidFill>
              </a:rPr>
              <a:t>A person container</a:t>
            </a:r>
          </a:p>
          <a:p>
            <a:pPr marL="111125" indent="0" algn="ctr">
              <a:buNone/>
            </a:pPr>
            <a:r>
              <a:rPr lang="en-US" sz="3200" dirty="0">
                <a:solidFill>
                  <a:schemeClr val="tx1"/>
                </a:solidFill>
              </a:rPr>
              <a:t>OR</a:t>
            </a: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10</a:t>
            </a:fld>
            <a:endParaRPr lang="en-US"/>
          </a:p>
        </p:txBody>
      </p:sp>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Numbered Heads Together </a:t>
            </a:r>
          </a:p>
        </p:txBody>
      </p:sp>
    </p:spTree>
    <p:extLst>
      <p:ext uri="{BB962C8B-B14F-4D97-AF65-F5344CB8AC3E}">
        <p14:creationId xmlns:p14="http://schemas.microsoft.com/office/powerpoint/2010/main" val="805076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Numbered Heads Together (cont.)</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058003" y="1811215"/>
            <a:ext cx="10075994" cy="4038600"/>
          </a:xfrm>
        </p:spPr>
        <p:txBody>
          <a:bodyPr>
            <a:normAutofit/>
          </a:bodyPr>
          <a:lstStyle/>
          <a:p>
            <a:pPr indent="-457200">
              <a:buSzPct val="100000"/>
              <a:buFont typeface="+mj-lt"/>
              <a:buAutoNum type="arabicPeriod" startAt="4"/>
            </a:pPr>
            <a:r>
              <a:rPr lang="en-US" sz="3200" dirty="0">
                <a:solidFill>
                  <a:schemeClr val="tx1"/>
                </a:solidFill>
              </a:rPr>
              <a:t>Download: Pretty Random - Random Number Generator</a:t>
            </a:r>
          </a:p>
          <a:p>
            <a:pPr marL="111125" indent="0">
              <a:buNone/>
            </a:pPr>
            <a:endParaRPr lang="en-US" sz="3200" dirty="0">
              <a:solidFill>
                <a:schemeClr val="tx1"/>
              </a:solidFill>
            </a:endParaRPr>
          </a:p>
          <a:p>
            <a:endParaRPr lang="en-US" sz="3200" dirty="0">
              <a:solidFill>
                <a:schemeClr val="tx1"/>
              </a:solidFill>
            </a:endParaRP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11</a:t>
            </a:fld>
            <a:endParaRPr lang="en-US"/>
          </a:p>
        </p:txBody>
      </p:sp>
      <p:pic>
        <p:nvPicPr>
          <p:cNvPr id="7" name="Picture 6" descr="A screenshot of a cell phone&#10;&#10;Description generated with very high confidence">
            <a:extLst>
              <a:ext uri="{FF2B5EF4-FFF2-40B4-BE49-F238E27FC236}">
                <a16:creationId xmlns:a16="http://schemas.microsoft.com/office/drawing/2014/main" id="{F628CB44-C9ED-4DDB-AAC5-01E8591695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0272" y="2960369"/>
            <a:ext cx="8731457" cy="2743200"/>
          </a:xfrm>
          <a:prstGeom prst="rect">
            <a:avLst/>
          </a:prstGeom>
          <a:ln>
            <a:solidFill>
              <a:schemeClr val="tx1"/>
            </a:solidFill>
          </a:ln>
        </p:spPr>
      </p:pic>
    </p:spTree>
    <p:extLst>
      <p:ext uri="{BB962C8B-B14F-4D97-AF65-F5344CB8AC3E}">
        <p14:creationId xmlns:p14="http://schemas.microsoft.com/office/powerpoint/2010/main" val="472240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Numbered Heads Together (cont.)</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667265" y="1811214"/>
            <a:ext cx="10775092" cy="4045889"/>
          </a:xfrm>
        </p:spPr>
        <p:txBody>
          <a:bodyPr>
            <a:normAutofit/>
          </a:bodyPr>
          <a:lstStyle/>
          <a:p>
            <a:pPr marL="696912" lvl="0" indent="-514350">
              <a:spcBef>
                <a:spcPts val="1800"/>
              </a:spcBef>
              <a:spcAft>
                <a:spcPts val="900"/>
              </a:spcAft>
              <a:buSzPct val="100000"/>
              <a:buFont typeface="+mj-lt"/>
              <a:buAutoNum type="arabicPeriod" startAt="5"/>
              <a:tabLst>
                <a:tab pos="109538" algn="l"/>
              </a:tabLst>
            </a:pPr>
            <a:r>
              <a:rPr lang="en-US" sz="3200" dirty="0">
                <a:solidFill>
                  <a:schemeClr val="tx1"/>
                </a:solidFill>
              </a:rPr>
              <a:t>Place students in pairs or triads.</a:t>
            </a:r>
          </a:p>
          <a:p>
            <a:pPr marL="696912" lvl="0" indent="-514350">
              <a:spcBef>
                <a:spcPts val="1800"/>
              </a:spcBef>
              <a:spcAft>
                <a:spcPts val="900"/>
              </a:spcAft>
              <a:buSzPct val="100000"/>
              <a:buFont typeface="+mj-lt"/>
              <a:buAutoNum type="arabicPeriod" startAt="5"/>
              <a:tabLst>
                <a:tab pos="109538" algn="l"/>
              </a:tabLst>
            </a:pPr>
            <a:r>
              <a:rPr lang="en-US" sz="3200" dirty="0">
                <a:solidFill>
                  <a:schemeClr val="tx1"/>
                </a:solidFill>
              </a:rPr>
              <a:t>Assign each student a number.</a:t>
            </a:r>
          </a:p>
          <a:p>
            <a:pPr marL="696912" lvl="0" indent="-514350">
              <a:spcBef>
                <a:spcPts val="1800"/>
              </a:spcBef>
              <a:spcAft>
                <a:spcPts val="900"/>
              </a:spcAft>
              <a:buSzPct val="100000"/>
              <a:buFont typeface="+mj-lt"/>
              <a:buAutoNum type="arabicPeriod" startAt="5"/>
              <a:tabLst>
                <a:tab pos="109538" algn="l"/>
              </a:tabLst>
            </a:pPr>
            <a:r>
              <a:rPr lang="en-US" sz="3200" dirty="0">
                <a:solidFill>
                  <a:schemeClr val="tx1"/>
                </a:solidFill>
              </a:rPr>
              <a:t>Students work together to solve the problem and practice how they will explain their solution procedure to the class.</a:t>
            </a: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12</a:t>
            </a:fld>
            <a:endParaRPr lang="en-US"/>
          </a:p>
        </p:txBody>
      </p:sp>
    </p:spTree>
    <p:extLst>
      <p:ext uri="{BB962C8B-B14F-4D97-AF65-F5344CB8AC3E}">
        <p14:creationId xmlns:p14="http://schemas.microsoft.com/office/powerpoint/2010/main" val="380652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Numbered Heads Together (cont.)</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729048" y="1605476"/>
            <a:ext cx="10974017" cy="3744095"/>
          </a:xfrm>
        </p:spPr>
        <p:txBody>
          <a:bodyPr>
            <a:normAutofit fontScale="92500" lnSpcReduction="10000"/>
          </a:bodyPr>
          <a:lstStyle/>
          <a:p>
            <a:pPr marL="514350" lvl="0" indent="-514350">
              <a:lnSpc>
                <a:spcPct val="100000"/>
              </a:lnSpc>
              <a:spcBef>
                <a:spcPts val="400"/>
              </a:spcBef>
              <a:spcAft>
                <a:spcPts val="200"/>
              </a:spcAft>
              <a:buSzPct val="100000"/>
              <a:buFont typeface="+mj-lt"/>
              <a:buAutoNum type="arabicPeriod" startAt="8"/>
            </a:pPr>
            <a:r>
              <a:rPr lang="en-US" sz="3200" dirty="0">
                <a:solidFill>
                  <a:schemeClr val="tx1"/>
                </a:solidFill>
              </a:rPr>
              <a:t>When it is time to debrief:</a:t>
            </a:r>
          </a:p>
          <a:p>
            <a:pPr lvl="1">
              <a:lnSpc>
                <a:spcPct val="100000"/>
              </a:lnSpc>
              <a:spcBef>
                <a:spcPts val="400"/>
              </a:spcBef>
              <a:spcAft>
                <a:spcPts val="200"/>
              </a:spcAft>
              <a:buFont typeface="Wingdings" pitchFamily="2" charset="2"/>
              <a:buChar char="Ø"/>
            </a:pPr>
            <a:r>
              <a:rPr lang="en-US" sz="3000" dirty="0">
                <a:solidFill>
                  <a:schemeClr val="tx1"/>
                </a:solidFill>
              </a:rPr>
              <a:t>Choose a number from the group container to identify the group.</a:t>
            </a:r>
          </a:p>
          <a:p>
            <a:pPr lvl="1">
              <a:lnSpc>
                <a:spcPct val="100000"/>
              </a:lnSpc>
              <a:spcBef>
                <a:spcPts val="400"/>
              </a:spcBef>
              <a:spcAft>
                <a:spcPts val="200"/>
              </a:spcAft>
              <a:buFont typeface="Wingdings" pitchFamily="2" charset="2"/>
              <a:buChar char="Ø"/>
            </a:pPr>
            <a:r>
              <a:rPr lang="en-US" sz="3000" dirty="0">
                <a:solidFill>
                  <a:schemeClr val="tx1"/>
                </a:solidFill>
              </a:rPr>
              <a:t>Choose a number from the person container to identify the person who will explain the solution procedure.</a:t>
            </a:r>
          </a:p>
          <a:p>
            <a:pPr marL="0" indent="0" algn="ctr">
              <a:lnSpc>
                <a:spcPct val="100000"/>
              </a:lnSpc>
              <a:spcBef>
                <a:spcPts val="1200"/>
              </a:spcBef>
              <a:spcAft>
                <a:spcPts val="200"/>
              </a:spcAft>
              <a:buNone/>
            </a:pPr>
            <a:r>
              <a:rPr lang="en-US" sz="3200" dirty="0">
                <a:solidFill>
                  <a:schemeClr val="tx1"/>
                </a:solidFill>
              </a:rPr>
              <a:t>OR</a:t>
            </a:r>
          </a:p>
          <a:p>
            <a:pPr marL="514350" lvl="0" indent="-514350">
              <a:lnSpc>
                <a:spcPct val="100000"/>
              </a:lnSpc>
              <a:spcBef>
                <a:spcPts val="400"/>
              </a:spcBef>
              <a:spcAft>
                <a:spcPts val="200"/>
              </a:spcAft>
              <a:buSzPct val="100000"/>
              <a:buFont typeface="+mj-lt"/>
              <a:buAutoNum type="arabicPeriod" startAt="9"/>
            </a:pPr>
            <a:r>
              <a:rPr lang="en-US" sz="3200" dirty="0">
                <a:solidFill>
                  <a:schemeClr val="tx1"/>
                </a:solidFill>
              </a:rPr>
              <a:t>Use the Random Number Generator to identify the group and the student.</a:t>
            </a: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13</a:t>
            </a:fld>
            <a:endParaRPr lang="en-US"/>
          </a:p>
        </p:txBody>
      </p:sp>
    </p:spTree>
    <p:extLst>
      <p:ext uri="{BB962C8B-B14F-4D97-AF65-F5344CB8AC3E}">
        <p14:creationId xmlns:p14="http://schemas.microsoft.com/office/powerpoint/2010/main" val="237383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lstStyle/>
          <a:p>
            <a:r>
              <a:rPr lang="en-US" dirty="0">
                <a:latin typeface="Century Gothic" panose="020B0502020202020204" pitchFamily="34" charset="0"/>
              </a:rPr>
              <a:t>Woodward, J., &amp; Stroh, M. (2015). </a:t>
            </a:r>
            <a:r>
              <a:rPr lang="en-US" dirty="0" err="1">
                <a:latin typeface="Century Gothic" panose="020B0502020202020204" pitchFamily="34" charset="0"/>
              </a:rPr>
              <a:t>TransMath</a:t>
            </a:r>
            <a:r>
              <a:rPr lang="en-US" dirty="0">
                <a:latin typeface="Century Gothic" panose="020B0502020202020204" pitchFamily="34" charset="0"/>
              </a:rPr>
              <a:t>: Fluency with rational numbers (3rd ed.). Dallas, TX: </a:t>
            </a:r>
            <a:r>
              <a:rPr lang="en-US" i="1" dirty="0">
                <a:latin typeface="Century Gothic" panose="020B0502020202020204" pitchFamily="34" charset="0"/>
              </a:rPr>
              <a:t>Voyager </a:t>
            </a:r>
            <a:r>
              <a:rPr lang="en-US" i="1" dirty="0" err="1">
                <a:latin typeface="Century Gothic" panose="020B0502020202020204" pitchFamily="34" charset="0"/>
              </a:rPr>
              <a:t>Sopris</a:t>
            </a:r>
            <a:r>
              <a:rPr lang="en-US" i="1" dirty="0">
                <a:latin typeface="Century Gothic" panose="020B0502020202020204" pitchFamily="34" charset="0"/>
              </a:rPr>
              <a:t> Learning</a:t>
            </a:r>
            <a:r>
              <a:rPr lang="en-US" dirty="0">
                <a:latin typeface="Century Gothic" panose="020B0502020202020204" pitchFamily="34" charset="0"/>
              </a:rPr>
              <a:t>. </a:t>
            </a: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14</a:t>
            </a:fld>
            <a:endParaRPr lang="en-US"/>
          </a:p>
        </p:txBody>
      </p:sp>
    </p:spTree>
    <p:extLst>
      <p:ext uri="{BB962C8B-B14F-4D97-AF65-F5344CB8AC3E}">
        <p14:creationId xmlns:p14="http://schemas.microsoft.com/office/powerpoint/2010/main" val="28835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2049D37-67BC-FC46-D4FE-8646856A5922}"/>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DFF20092-09CF-316C-6F18-6BC07A37DDBF}"/>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9E862EF9-EFDC-F826-5CE1-ED7231878A9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12B6FB34-B45D-0F03-24BE-E232CBE74448}"/>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B26E-7A42-C942-B2D9-6069AE847B38}"/>
              </a:ext>
            </a:extLst>
          </p:cNvPr>
          <p:cNvSpPr>
            <a:spLocks noGrp="1"/>
          </p:cNvSpPr>
          <p:nvPr>
            <p:ph type="title"/>
          </p:nvPr>
        </p:nvSpPr>
        <p:spPr/>
        <p:txBody>
          <a:bodyPr/>
          <a:lstStyle/>
          <a:p>
            <a:pPr algn="ctr"/>
            <a:r>
              <a:rPr lang="en-US" dirty="0"/>
              <a:t>Engaging the Class</a:t>
            </a:r>
          </a:p>
        </p:txBody>
      </p:sp>
      <p:sp>
        <p:nvSpPr>
          <p:cNvPr id="3" name="Content Placeholder 2">
            <a:extLst>
              <a:ext uri="{FF2B5EF4-FFF2-40B4-BE49-F238E27FC236}">
                <a16:creationId xmlns:a16="http://schemas.microsoft.com/office/drawing/2014/main" id="{470B3358-74C0-BC41-8424-996FEEFFDDF4}"/>
              </a:ext>
            </a:extLst>
          </p:cNvPr>
          <p:cNvSpPr>
            <a:spLocks noGrp="1"/>
          </p:cNvSpPr>
          <p:nvPr>
            <p:ph idx="1"/>
          </p:nvPr>
        </p:nvSpPr>
        <p:spPr/>
        <p:txBody>
          <a:bodyPr/>
          <a:lstStyle/>
          <a:p>
            <a:pPr marL="461963" indent="-461963">
              <a:lnSpc>
                <a:spcPct val="100000"/>
              </a:lnSpc>
              <a:spcBef>
                <a:spcPts val="200"/>
              </a:spcBef>
              <a:spcAft>
                <a:spcPts val="1000"/>
              </a:spcAft>
              <a:buFont typeface="Wingdings" panose="05000000000000000000" pitchFamily="2" charset="2"/>
              <a:buChar char="Ø"/>
            </a:pPr>
            <a:r>
              <a:rPr lang="en-US" sz="3200" dirty="0"/>
              <a:t>Large Group Ideas</a:t>
            </a:r>
          </a:p>
          <a:p>
            <a:pPr marL="461963" indent="-461963">
              <a:lnSpc>
                <a:spcPct val="100000"/>
              </a:lnSpc>
              <a:spcBef>
                <a:spcPts val="200"/>
              </a:spcBef>
              <a:spcAft>
                <a:spcPts val="1000"/>
              </a:spcAft>
              <a:buFont typeface="Wingdings" panose="05000000000000000000" pitchFamily="2" charset="2"/>
              <a:buChar char="Ø"/>
            </a:pPr>
            <a:r>
              <a:rPr lang="en-US" sz="3200" dirty="0"/>
              <a:t>Small Group Ideas</a:t>
            </a:r>
          </a:p>
          <a:p>
            <a:pPr marL="461963" indent="-461963">
              <a:lnSpc>
                <a:spcPct val="100000"/>
              </a:lnSpc>
              <a:spcBef>
                <a:spcPts val="200"/>
              </a:spcBef>
              <a:spcAft>
                <a:spcPts val="1000"/>
              </a:spcAft>
              <a:buFont typeface="Wingdings" panose="05000000000000000000" pitchFamily="2" charset="2"/>
              <a:buChar char="Ø"/>
            </a:pPr>
            <a:r>
              <a:rPr lang="en-US" sz="3200" dirty="0"/>
              <a:t>Managing Manipulatives</a:t>
            </a:r>
          </a:p>
          <a:p>
            <a:pPr marL="0" indent="0">
              <a:buNone/>
            </a:pPr>
            <a:endParaRPr lang="en-US" dirty="0"/>
          </a:p>
        </p:txBody>
      </p:sp>
      <p:sp>
        <p:nvSpPr>
          <p:cNvPr id="4" name="Slide Number Placeholder 3">
            <a:extLst>
              <a:ext uri="{FF2B5EF4-FFF2-40B4-BE49-F238E27FC236}">
                <a16:creationId xmlns:a16="http://schemas.microsoft.com/office/drawing/2014/main" id="{F52BCF0E-DFEA-8443-87A9-734BE6A9EB45}"/>
              </a:ext>
            </a:extLst>
          </p:cNvPr>
          <p:cNvSpPr>
            <a:spLocks noGrp="1"/>
          </p:cNvSpPr>
          <p:nvPr>
            <p:ph type="sldNum" sz="quarter" idx="12"/>
          </p:nvPr>
        </p:nvSpPr>
        <p:spPr/>
        <p:txBody>
          <a:bodyPr/>
          <a:lstStyle/>
          <a:p>
            <a:fld id="{C2926BDF-0A3D-4892-9CBE-21B5FA37E613}" type="slidenum">
              <a:rPr lang="en-US" smtClean="0"/>
              <a:t>3</a:t>
            </a:fld>
            <a:endParaRPr lang="en-US"/>
          </a:p>
        </p:txBody>
      </p:sp>
    </p:spTree>
    <p:extLst>
      <p:ext uri="{BB962C8B-B14F-4D97-AF65-F5344CB8AC3E}">
        <p14:creationId xmlns:p14="http://schemas.microsoft.com/office/powerpoint/2010/main" val="71748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Large Group</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864974" y="1605476"/>
            <a:ext cx="10145266" cy="4244339"/>
          </a:xfrm>
        </p:spPr>
        <p:txBody>
          <a:bodyPr>
            <a:normAutofit/>
          </a:bodyPr>
          <a:lstStyle/>
          <a:p>
            <a:pPr lvl="0" indent="-457200">
              <a:buSzPct val="100000"/>
              <a:buFont typeface="+mj-lt"/>
              <a:buAutoNum type="arabicPeriod"/>
            </a:pPr>
            <a:r>
              <a:rPr lang="en-US" sz="3200" dirty="0">
                <a:solidFill>
                  <a:schemeClr val="tx1"/>
                </a:solidFill>
              </a:rPr>
              <a:t>Demonstrate how to use the manipulatives to solve a problem (before asking students to solve problems).</a:t>
            </a:r>
          </a:p>
          <a:p>
            <a:pPr lvl="0" indent="-457200">
              <a:buSzPct val="100000"/>
              <a:buFont typeface="+mj-lt"/>
              <a:buAutoNum type="arabicPeriod"/>
            </a:pPr>
            <a:r>
              <a:rPr lang="en-US" sz="3200" dirty="0">
                <a:solidFill>
                  <a:schemeClr val="tx1"/>
                </a:solidFill>
              </a:rPr>
              <a:t>Consider pairing students and having them share a set of manipulatives.</a:t>
            </a:r>
          </a:p>
          <a:p>
            <a:pPr lvl="0" indent="-457200">
              <a:buSzPct val="100000"/>
              <a:buFont typeface="+mj-lt"/>
              <a:buAutoNum type="arabicPeriod"/>
            </a:pPr>
            <a:r>
              <a:rPr lang="en-US" sz="3200" dirty="0">
                <a:solidFill>
                  <a:schemeClr val="tx1"/>
                </a:solidFill>
              </a:rPr>
              <a:t>Pair a more capable student with a less capable student.</a:t>
            </a:r>
          </a:p>
          <a:p>
            <a:pPr marL="111125" lv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4</a:t>
            </a:fld>
            <a:endParaRPr lang="en-US"/>
          </a:p>
        </p:txBody>
      </p:sp>
    </p:spTree>
    <p:extLst>
      <p:ext uri="{BB962C8B-B14F-4D97-AF65-F5344CB8AC3E}">
        <p14:creationId xmlns:p14="http://schemas.microsoft.com/office/powerpoint/2010/main" val="2777177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Large Group (cont.)</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770357" y="1605476"/>
            <a:ext cx="10651287" cy="4244339"/>
          </a:xfrm>
        </p:spPr>
        <p:txBody>
          <a:bodyPr>
            <a:normAutofit lnSpcReduction="10000"/>
          </a:bodyPr>
          <a:lstStyle/>
          <a:p>
            <a:pPr lvl="0" indent="-457200">
              <a:buSzPct val="100000"/>
              <a:buFont typeface="+mj-lt"/>
              <a:buAutoNum type="arabicPeriod" startAt="4"/>
            </a:pPr>
            <a:r>
              <a:rPr lang="en-US" sz="3200" dirty="0">
                <a:solidFill>
                  <a:schemeClr val="tx1"/>
                </a:solidFill>
              </a:rPr>
              <a:t>Students alternate taking the lead in solving problems with their partner. This will cut down on the number of students you will have to monitor to make sure they are using the manipulatives correctly. </a:t>
            </a:r>
          </a:p>
          <a:p>
            <a:pPr indent="-457200">
              <a:buSzPct val="100000"/>
              <a:buFont typeface="+mj-lt"/>
              <a:buAutoNum type="arabicPeriod" startAt="4"/>
            </a:pPr>
            <a:r>
              <a:rPr lang="en-US" sz="3200" dirty="0">
                <a:solidFill>
                  <a:schemeClr val="tx1"/>
                </a:solidFill>
              </a:rPr>
              <a:t>If students finish solving the problem before you are ready to debrief or assign another problem, ask them to explain to their partner how they used the C-Rods to solve the problem.</a:t>
            </a: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5</a:t>
            </a:fld>
            <a:endParaRPr lang="en-US"/>
          </a:p>
        </p:txBody>
      </p:sp>
    </p:spTree>
    <p:extLst>
      <p:ext uri="{BB962C8B-B14F-4D97-AF65-F5344CB8AC3E}">
        <p14:creationId xmlns:p14="http://schemas.microsoft.com/office/powerpoint/2010/main" val="297702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Small Group</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869270" y="1648350"/>
            <a:ext cx="10363022" cy="4159326"/>
          </a:xfrm>
        </p:spPr>
        <p:txBody>
          <a:bodyPr>
            <a:normAutofit/>
          </a:bodyPr>
          <a:lstStyle/>
          <a:p>
            <a:pPr lvl="0" indent="-457200">
              <a:buSzPct val="100000"/>
              <a:buFont typeface="+mj-lt"/>
              <a:buAutoNum type="arabicPeriod"/>
            </a:pPr>
            <a:r>
              <a:rPr lang="en-US" sz="3200" dirty="0">
                <a:solidFill>
                  <a:schemeClr val="tx1"/>
                </a:solidFill>
              </a:rPr>
              <a:t>Pair a more capable student with a less capable student.</a:t>
            </a:r>
          </a:p>
          <a:p>
            <a:pPr lvl="0" indent="-457200">
              <a:buSzPct val="100000"/>
              <a:buFont typeface="+mj-lt"/>
              <a:buAutoNum type="arabicPeriod"/>
            </a:pPr>
            <a:r>
              <a:rPr lang="en-US" sz="3200" dirty="0">
                <a:solidFill>
                  <a:schemeClr val="tx1"/>
                </a:solidFill>
              </a:rPr>
              <a:t>To ensure that both students are paying attention and are responsible for their learning, consider using a strategy such as Numbered Heads Together.</a:t>
            </a:r>
          </a:p>
          <a:p>
            <a:pPr marL="0" indent="0">
              <a:buNone/>
            </a:pPr>
            <a:endParaRPr lang="en-US" sz="3200" dirty="0">
              <a:solidFill>
                <a:schemeClr val="tx1"/>
              </a:solidFill>
            </a:endParaRPr>
          </a:p>
        </p:txBody>
      </p:sp>
      <p:sp>
        <p:nvSpPr>
          <p:cNvPr id="4" name="Slide Number Placeholder 3">
            <a:extLst>
              <a:ext uri="{FF2B5EF4-FFF2-40B4-BE49-F238E27FC236}">
                <a16:creationId xmlns:a16="http://schemas.microsoft.com/office/drawing/2014/main" id="{CE02D571-7A82-4537-A4C1-6320E8117335}"/>
              </a:ext>
            </a:extLst>
          </p:cNvPr>
          <p:cNvSpPr>
            <a:spLocks noGrp="1"/>
          </p:cNvSpPr>
          <p:nvPr>
            <p:ph type="sldNum" sz="quarter" idx="12"/>
          </p:nvPr>
        </p:nvSpPr>
        <p:spPr/>
        <p:txBody>
          <a:bodyPr/>
          <a:lstStyle/>
          <a:p>
            <a:fld id="{C2926BDF-0A3D-4892-9CBE-21B5FA37E613}" type="slidenum">
              <a:rPr lang="en-US" smtClean="0"/>
              <a:t>6</a:t>
            </a:fld>
            <a:endParaRPr lang="en-US"/>
          </a:p>
        </p:txBody>
      </p:sp>
    </p:spTree>
    <p:extLst>
      <p:ext uri="{BB962C8B-B14F-4D97-AF65-F5344CB8AC3E}">
        <p14:creationId xmlns:p14="http://schemas.microsoft.com/office/powerpoint/2010/main" val="194226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D777-A280-874C-98D6-E3ECB0B9D46A}"/>
              </a:ext>
            </a:extLst>
          </p:cNvPr>
          <p:cNvSpPr>
            <a:spLocks noGrp="1"/>
          </p:cNvSpPr>
          <p:nvPr>
            <p:ph type="title"/>
          </p:nvPr>
        </p:nvSpPr>
        <p:spPr>
          <a:xfrm>
            <a:off x="529090" y="200550"/>
            <a:ext cx="11168332" cy="1356360"/>
          </a:xfrm>
        </p:spPr>
        <p:txBody>
          <a:bodyPr/>
          <a:lstStyle/>
          <a:p>
            <a:pPr lvl="0">
              <a:defRPr/>
            </a:pPr>
            <a:r>
              <a:rPr lang="en-US" dirty="0"/>
              <a:t>Pairing Students Using the “Split Half”</a:t>
            </a:r>
            <a:endParaRPr lang="en-US" cap="none" dirty="0">
              <a:effectLst/>
            </a:endParaRPr>
          </a:p>
        </p:txBody>
      </p:sp>
      <p:sp>
        <p:nvSpPr>
          <p:cNvPr id="3" name="Content Placeholder 2">
            <a:extLst>
              <a:ext uri="{FF2B5EF4-FFF2-40B4-BE49-F238E27FC236}">
                <a16:creationId xmlns:a16="http://schemas.microsoft.com/office/drawing/2014/main" id="{1540791D-5157-3640-A03F-0783C3CB3C0C}"/>
              </a:ext>
            </a:extLst>
          </p:cNvPr>
          <p:cNvSpPr>
            <a:spLocks noGrp="1"/>
          </p:cNvSpPr>
          <p:nvPr>
            <p:ph idx="1"/>
          </p:nvPr>
        </p:nvSpPr>
        <p:spPr>
          <a:xfrm>
            <a:off x="529090" y="1481959"/>
            <a:ext cx="11133820" cy="4695004"/>
          </a:xfrm>
        </p:spPr>
        <p:txBody>
          <a:bodyPr/>
          <a:lstStyle/>
          <a:p>
            <a:pPr>
              <a:lnSpc>
                <a:spcPct val="100000"/>
              </a:lnSpc>
              <a:spcBef>
                <a:spcPts val="600"/>
              </a:spcBef>
              <a:spcAft>
                <a:spcPts val="1200"/>
              </a:spcAft>
              <a:buSzTx/>
              <a:tabLst>
                <a:tab pos="1828800" algn="l"/>
              </a:tabLst>
              <a:defRPr/>
            </a:pPr>
            <a:r>
              <a:rPr lang="en-US" sz="2400" dirty="0">
                <a:solidFill>
                  <a:prstClr val="black"/>
                </a:solidFill>
                <a:latin typeface="Century Gothic" panose="020B0502020202020204" pitchFamily="34" charset="0"/>
              </a:rPr>
              <a:t>This helps so that the highest and lowest performers are not partnered, yet the partnership supports the lower performing students.</a:t>
            </a:r>
          </a:p>
          <a:p>
            <a:pPr marL="463550" indent="-463550">
              <a:spcBef>
                <a:spcPts val="600"/>
              </a:spcBef>
              <a:spcAft>
                <a:spcPts val="1200"/>
              </a:spcAft>
              <a:buSzTx/>
              <a:tabLst>
                <a:tab pos="1598613" algn="l"/>
              </a:tabLst>
              <a:defRPr/>
            </a:pPr>
            <a:r>
              <a:rPr lang="en-US" sz="2400" b="1" dirty="0">
                <a:solidFill>
                  <a:srgbClr val="570000"/>
                </a:solidFill>
              </a:rPr>
              <a:t>Step 1: </a:t>
            </a:r>
            <a:r>
              <a:rPr lang="en-US" sz="2400" dirty="0">
                <a:solidFill>
                  <a:schemeClr val="tx2"/>
                </a:solidFill>
              </a:rPr>
              <a:t>Rank your students from the highest performer to the lowest 	performer.</a:t>
            </a:r>
          </a:p>
          <a:p>
            <a:pPr marL="463550" indent="-463550">
              <a:spcBef>
                <a:spcPts val="600"/>
              </a:spcBef>
              <a:spcAft>
                <a:spcPts val="1200"/>
              </a:spcAft>
              <a:buSzTx/>
              <a:tabLst>
                <a:tab pos="1598613" algn="l"/>
              </a:tabLst>
              <a:defRPr/>
            </a:pPr>
            <a:r>
              <a:rPr lang="en-US" sz="2400" b="1" dirty="0">
                <a:solidFill>
                  <a:srgbClr val="570100"/>
                </a:solidFill>
                <a:latin typeface="Century Gothic" panose="020B0502020202020204" pitchFamily="34" charset="0"/>
              </a:rPr>
              <a:t>Step 2: </a:t>
            </a:r>
            <a:r>
              <a:rPr lang="en-US" sz="2400" dirty="0">
                <a:solidFill>
                  <a:schemeClr val="tx2"/>
                </a:solidFill>
                <a:latin typeface="Century Gothic" panose="020B0502020202020204" pitchFamily="34" charset="0"/>
              </a:rPr>
              <a:t>Split them </a:t>
            </a:r>
            <a:r>
              <a:rPr lang="en-US" sz="2400" dirty="0">
                <a:solidFill>
                  <a:prstClr val="black"/>
                </a:solidFill>
              </a:rPr>
              <a:t>in half (e.g., if there are 14 students, there should be 	a group of 1–7 and 8–14).</a:t>
            </a:r>
          </a:p>
          <a:p>
            <a:pPr>
              <a:spcBef>
                <a:spcPts val="600"/>
              </a:spcBef>
              <a:spcAft>
                <a:spcPts val="1200"/>
              </a:spcAft>
              <a:buSzTx/>
              <a:tabLst>
                <a:tab pos="1828800" algn="l"/>
              </a:tabLst>
              <a:defRPr/>
            </a:pPr>
            <a:r>
              <a:rPr lang="en-US" sz="2400" b="1" dirty="0">
                <a:solidFill>
                  <a:srgbClr val="570000"/>
                </a:solidFill>
              </a:rPr>
              <a:t>Step 3: </a:t>
            </a:r>
            <a:r>
              <a:rPr lang="en-US" sz="2400" dirty="0">
                <a:solidFill>
                  <a:prstClr val="black"/>
                </a:solidFill>
              </a:rPr>
              <a:t>Pair up the highest performers from each group.</a:t>
            </a:r>
          </a:p>
          <a:p>
            <a:pPr>
              <a:spcBef>
                <a:spcPts val="600"/>
              </a:spcBef>
              <a:spcAft>
                <a:spcPts val="1200"/>
              </a:spcAft>
              <a:buSzTx/>
              <a:tabLst>
                <a:tab pos="1538288" algn="l"/>
              </a:tabLst>
              <a:defRPr/>
            </a:pPr>
            <a:r>
              <a:rPr lang="en-US" sz="2400" b="1" dirty="0">
                <a:solidFill>
                  <a:srgbClr val="570000"/>
                </a:solidFill>
              </a:rPr>
              <a:t>Step 4: </a:t>
            </a:r>
            <a:r>
              <a:rPr lang="en-US" sz="2400" dirty="0">
                <a:solidFill>
                  <a:prstClr val="black"/>
                </a:solidFill>
              </a:rPr>
              <a:t>If necessary, reassign pairs taking into consideration behavioral 	issues and peer relationships.</a:t>
            </a:r>
          </a:p>
          <a:p>
            <a:pPr>
              <a:spcBef>
                <a:spcPts val="600"/>
              </a:spcBef>
              <a:spcAft>
                <a:spcPts val="1200"/>
              </a:spcAft>
              <a:buSzTx/>
              <a:tabLst>
                <a:tab pos="1828800" algn="l"/>
              </a:tabLst>
              <a:defRPr/>
            </a:pPr>
            <a:endParaRPr lang="en-US" sz="2400" dirty="0">
              <a:solidFill>
                <a:prstClr val="black"/>
              </a:solidFill>
            </a:endParaRPr>
          </a:p>
          <a:p>
            <a:pPr marL="0" indent="0">
              <a:buNone/>
            </a:pPr>
            <a:endParaRPr lang="en-US" dirty="0"/>
          </a:p>
        </p:txBody>
      </p:sp>
      <p:sp>
        <p:nvSpPr>
          <p:cNvPr id="4" name="Slide Number Placeholder 3">
            <a:extLst>
              <a:ext uri="{FF2B5EF4-FFF2-40B4-BE49-F238E27FC236}">
                <a16:creationId xmlns:a16="http://schemas.microsoft.com/office/drawing/2014/main" id="{291CACFD-1A48-014B-A519-8E9F0A5EE2C9}"/>
              </a:ext>
            </a:extLst>
          </p:cNvPr>
          <p:cNvSpPr>
            <a:spLocks noGrp="1"/>
          </p:cNvSpPr>
          <p:nvPr>
            <p:ph type="sldNum" sz="quarter" idx="12"/>
          </p:nvPr>
        </p:nvSpPr>
        <p:spPr/>
        <p:txBody>
          <a:bodyPr/>
          <a:lstStyle/>
          <a:p>
            <a:fld id="{C2926BDF-0A3D-4892-9CBE-21B5FA37E613}" type="slidenum">
              <a:rPr lang="en-US" smtClean="0"/>
              <a:t>7</a:t>
            </a:fld>
            <a:endParaRPr lang="en-US"/>
          </a:p>
        </p:txBody>
      </p:sp>
    </p:spTree>
    <p:extLst>
      <p:ext uri="{BB962C8B-B14F-4D97-AF65-F5344CB8AC3E}">
        <p14:creationId xmlns:p14="http://schemas.microsoft.com/office/powerpoint/2010/main" val="2926749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7B12BCB-8C04-4E3A-9733-17BD86EF377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193872-3115-E54C-B974-4310AD22DAFC}" type="slidenum">
              <a:rPr kumimoji="0" lang="en-US" sz="1200" b="0" i="0" u="none" strike="noStrike" kern="1200" cap="none" spc="0" normalizeH="0" baseline="0" noProof="0" smtClean="0">
                <a:ln>
                  <a:noFill/>
                </a:ln>
                <a:solidFill>
                  <a:srgbClr val="E5C243">
                    <a:lumMod val="20000"/>
                    <a:lumOff val="80000"/>
                  </a:srgbClr>
                </a:solidFill>
                <a:effectLst/>
                <a:uLnTx/>
                <a:uFillTx/>
                <a:latin typeface="Century Gothic" panose="020B0502020202020204" pitchFamily="34" charset="0"/>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E5C243">
                  <a:lumMod val="20000"/>
                  <a:lumOff val="80000"/>
                </a:srgbClr>
              </a:solidFill>
              <a:effectLst/>
              <a:uLnTx/>
              <a:uFillTx/>
              <a:latin typeface="Century Gothic" panose="020B0502020202020204" pitchFamily="34" charset="0"/>
              <a:ea typeface="+mn-ea"/>
              <a:cs typeface="Times New Roman" panose="02020603050405020304" pitchFamily="18" charset="0"/>
            </a:endParaRPr>
          </a:p>
        </p:txBody>
      </p:sp>
      <p:sp>
        <p:nvSpPr>
          <p:cNvPr id="7" name="Title 1">
            <a:extLst>
              <a:ext uri="{FF2B5EF4-FFF2-40B4-BE49-F238E27FC236}">
                <a16:creationId xmlns:a16="http://schemas.microsoft.com/office/drawing/2014/main" id="{EFC0C642-7FCE-4B01-BD4F-91679D9BC5D7}"/>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lvl="0" algn="ctr">
              <a:defRPr/>
            </a:pPr>
            <a:r>
              <a:rPr kumimoji="0" lang="en-US" sz="35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 </a:t>
            </a:r>
            <a:r>
              <a:rPr lang="en-US" dirty="0">
                <a:latin typeface="Century Gothic" panose="020B0502020202020204" pitchFamily="34" charset="0"/>
              </a:rPr>
              <a:t>Pairing Students Using the “Split Half”</a:t>
            </a:r>
            <a:endParaRPr kumimoji="0" lang="en-US" b="1" i="0" u="none" strike="noStrike" kern="1200" cap="none" spc="0" normalizeH="0" baseline="0" noProof="0" dirty="0">
              <a:ln>
                <a:noFill/>
              </a:ln>
              <a:solidFill>
                <a:srgbClr val="570100"/>
              </a:solidFill>
              <a:effectLst/>
              <a:uLnTx/>
              <a:uFillTx/>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D0560547-5ED5-446A-A17B-7403B9528032}"/>
              </a:ext>
            </a:extLst>
          </p:cNvPr>
          <p:cNvGraphicFramePr>
            <a:graphicFrameLocks noGrp="1"/>
          </p:cNvGraphicFramePr>
          <p:nvPr>
            <p:extLst>
              <p:ext uri="{D42A27DB-BD31-4B8C-83A1-F6EECF244321}">
                <p14:modId xmlns:p14="http://schemas.microsoft.com/office/powerpoint/2010/main" val="3893631407"/>
              </p:ext>
            </p:extLst>
          </p:nvPr>
        </p:nvGraphicFramePr>
        <p:xfrm>
          <a:off x="2060635" y="1955440"/>
          <a:ext cx="7897736" cy="3657600"/>
        </p:xfrm>
        <a:graphic>
          <a:graphicData uri="http://schemas.openxmlformats.org/drawingml/2006/table">
            <a:tbl>
              <a:tblPr/>
              <a:tblGrid>
                <a:gridCol w="3200400">
                  <a:extLst>
                    <a:ext uri="{9D8B030D-6E8A-4147-A177-3AD203B41FA5}">
                      <a16:colId xmlns:a16="http://schemas.microsoft.com/office/drawing/2014/main" val="1858453814"/>
                    </a:ext>
                  </a:extLst>
                </a:gridCol>
                <a:gridCol w="3200400">
                  <a:extLst>
                    <a:ext uri="{9D8B030D-6E8A-4147-A177-3AD203B41FA5}">
                      <a16:colId xmlns:a16="http://schemas.microsoft.com/office/drawing/2014/main" val="792364109"/>
                    </a:ext>
                  </a:extLst>
                </a:gridCol>
                <a:gridCol w="1496936">
                  <a:extLst>
                    <a:ext uri="{9D8B030D-6E8A-4147-A177-3AD203B41FA5}">
                      <a16:colId xmlns:a16="http://schemas.microsoft.com/office/drawing/2014/main" val="32373692"/>
                    </a:ext>
                  </a:extLst>
                </a:gridCol>
              </a:tblGrid>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11</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#1</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415920071"/>
                  </a:ext>
                </a:extLst>
              </a:tr>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2</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12</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#2</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579809297"/>
                  </a:ext>
                </a:extLst>
              </a:tr>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3</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13</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#3</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2717689673"/>
                  </a:ext>
                </a:extLst>
              </a:tr>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4</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14</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#4</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2004480030"/>
                  </a:ext>
                </a:extLst>
              </a:tr>
              <a:tr h="274320">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5</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15</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#5</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2569302966"/>
                  </a:ext>
                </a:extLst>
              </a:tr>
              <a:tr h="274320">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6</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16</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#6</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544243393"/>
                  </a:ext>
                </a:extLst>
              </a:tr>
              <a:tr h="274320">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7</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17</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#7</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712757731"/>
                  </a:ext>
                </a:extLst>
              </a:tr>
              <a:tr h="274320">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8</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18</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#8</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3416975514"/>
                  </a:ext>
                </a:extLst>
              </a:tr>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9</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19</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#9</a:t>
                      </a:r>
                      <a:endParaRPr lang="en-US" sz="180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2447008964"/>
                  </a:ext>
                </a:extLst>
              </a:tr>
              <a:tr h="274320">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10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Student 20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tc>
                  <a:txBody>
                    <a:bodyPr/>
                    <a:lstStyle/>
                    <a:p>
                      <a:pPr marL="0" marR="0" algn="ctr">
                        <a:spcBef>
                          <a:spcPts val="0"/>
                        </a:spcBef>
                        <a:spcAft>
                          <a:spcPts val="0"/>
                        </a:spcAft>
                      </a:pPr>
                      <a:r>
                        <a:rPr lang="en-US"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Pair #10</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0DCDD"/>
                    </a:solidFill>
                  </a:tcPr>
                </a:tc>
                <a:extLst>
                  <a:ext uri="{0D108BD9-81ED-4DB2-BD59-A6C34878D82A}">
                    <a16:rowId xmlns:a16="http://schemas.microsoft.com/office/drawing/2014/main" val="941803480"/>
                  </a:ext>
                </a:extLst>
              </a:tr>
            </a:tbl>
          </a:graphicData>
        </a:graphic>
      </p:graphicFrame>
    </p:spTree>
    <p:extLst>
      <p:ext uri="{BB962C8B-B14F-4D97-AF65-F5344CB8AC3E}">
        <p14:creationId xmlns:p14="http://schemas.microsoft.com/office/powerpoint/2010/main" val="3376792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AF1E-8334-CC47-9E3A-D32C318C177F}"/>
              </a:ext>
            </a:extLst>
          </p:cNvPr>
          <p:cNvSpPr>
            <a:spLocks noGrp="1"/>
          </p:cNvSpPr>
          <p:nvPr>
            <p:ph type="title"/>
          </p:nvPr>
        </p:nvSpPr>
        <p:spPr>
          <a:xfrm>
            <a:off x="831850" y="641132"/>
            <a:ext cx="10515600" cy="756744"/>
          </a:xfrm>
        </p:spPr>
        <p:txBody>
          <a:bodyPr>
            <a:normAutofit/>
          </a:bodyPr>
          <a:lstStyle/>
          <a:p>
            <a:pPr algn="ctr"/>
            <a:r>
              <a:rPr lang="en-US" sz="4800" dirty="0"/>
              <a:t>Rules </a:t>
            </a:r>
            <a:r>
              <a:rPr lang="en-US" sz="4500" dirty="0"/>
              <a:t>for</a:t>
            </a:r>
            <a:r>
              <a:rPr lang="en-US" sz="4800" dirty="0"/>
              <a:t> Working in Pairs</a:t>
            </a:r>
          </a:p>
        </p:txBody>
      </p:sp>
      <p:sp>
        <p:nvSpPr>
          <p:cNvPr id="3" name="Text Placeholder 2">
            <a:extLst>
              <a:ext uri="{FF2B5EF4-FFF2-40B4-BE49-F238E27FC236}">
                <a16:creationId xmlns:a16="http://schemas.microsoft.com/office/drawing/2014/main" id="{9AB705D5-8BD2-4844-BDA8-FF04AFA00BB8}"/>
              </a:ext>
            </a:extLst>
          </p:cNvPr>
          <p:cNvSpPr>
            <a:spLocks noGrp="1"/>
          </p:cNvSpPr>
          <p:nvPr>
            <p:ph type="body" idx="1"/>
          </p:nvPr>
        </p:nvSpPr>
        <p:spPr>
          <a:xfrm>
            <a:off x="831850" y="1950258"/>
            <a:ext cx="10515600" cy="3821112"/>
          </a:xfrm>
        </p:spPr>
        <p:txBody>
          <a:bodyPr>
            <a:normAutofit/>
          </a:bodyPr>
          <a:lstStyle/>
          <a:p>
            <a:pPr marL="457200" indent="-457200">
              <a:lnSpc>
                <a:spcPct val="100000"/>
              </a:lnSpc>
              <a:spcBef>
                <a:spcPts val="600"/>
              </a:spcBef>
              <a:spcAft>
                <a:spcPts val="600"/>
              </a:spcAft>
              <a:buSzTx/>
              <a:buFont typeface="+mj-lt"/>
              <a:buAutoNum type="arabicPeriod"/>
              <a:tabLst>
                <a:tab pos="1828800" algn="l"/>
              </a:tabLst>
              <a:defRPr/>
            </a:pPr>
            <a:r>
              <a:rPr lang="en-US" sz="3200" dirty="0">
                <a:solidFill>
                  <a:prstClr val="black"/>
                </a:solidFill>
                <a:latin typeface="Century Gothic" panose="020B0502020202020204" pitchFamily="34" charset="0"/>
              </a:rPr>
              <a:t>Talk only to your partner and only about math.</a:t>
            </a:r>
          </a:p>
          <a:p>
            <a:pPr marL="457200" indent="-457200">
              <a:lnSpc>
                <a:spcPct val="100000"/>
              </a:lnSpc>
              <a:spcBef>
                <a:spcPts val="600"/>
              </a:spcBef>
              <a:spcAft>
                <a:spcPts val="600"/>
              </a:spcAft>
              <a:buSzTx/>
              <a:buFont typeface="+mj-lt"/>
              <a:buAutoNum type="arabicPeriod"/>
              <a:tabLst>
                <a:tab pos="1828800" algn="l"/>
              </a:tabLst>
              <a:defRPr/>
            </a:pPr>
            <a:r>
              <a:rPr lang="en-US" sz="3200" dirty="0">
                <a:solidFill>
                  <a:prstClr val="black"/>
                </a:solidFill>
                <a:latin typeface="Century Gothic" panose="020B0502020202020204" pitchFamily="34" charset="0"/>
              </a:rPr>
              <a:t>Use a 6-inch voice.</a:t>
            </a:r>
          </a:p>
          <a:p>
            <a:pPr marL="457200" indent="-457200">
              <a:lnSpc>
                <a:spcPct val="100000"/>
              </a:lnSpc>
              <a:spcBef>
                <a:spcPts val="600"/>
              </a:spcBef>
              <a:spcAft>
                <a:spcPts val="600"/>
              </a:spcAft>
              <a:buSzTx/>
              <a:buFont typeface="+mj-lt"/>
              <a:buAutoNum type="arabicPeriod"/>
              <a:tabLst>
                <a:tab pos="1828800" algn="l"/>
              </a:tabLst>
              <a:defRPr/>
            </a:pPr>
            <a:r>
              <a:rPr lang="en-US" sz="3200" dirty="0">
                <a:solidFill>
                  <a:prstClr val="black"/>
                </a:solidFill>
                <a:latin typeface="Century Gothic" panose="020B0502020202020204" pitchFamily="34" charset="0"/>
              </a:rPr>
              <a:t>Cooperate with your partner.</a:t>
            </a:r>
          </a:p>
          <a:p>
            <a:pPr marL="457200" indent="-457200">
              <a:lnSpc>
                <a:spcPct val="100000"/>
              </a:lnSpc>
              <a:spcBef>
                <a:spcPts val="600"/>
              </a:spcBef>
              <a:spcAft>
                <a:spcPts val="600"/>
              </a:spcAft>
              <a:buSzTx/>
              <a:buFont typeface="+mj-lt"/>
              <a:buAutoNum type="arabicPeriod"/>
              <a:tabLst>
                <a:tab pos="1828800" algn="l"/>
              </a:tabLst>
              <a:defRPr/>
            </a:pPr>
            <a:r>
              <a:rPr lang="en-US" sz="3200" dirty="0">
                <a:solidFill>
                  <a:prstClr val="black"/>
                </a:solidFill>
                <a:latin typeface="Century Gothic" panose="020B0502020202020204" pitchFamily="34" charset="0"/>
              </a:rPr>
              <a:t>Try your best</a:t>
            </a:r>
            <a:endParaRPr lang="en-US" sz="3200" dirty="0"/>
          </a:p>
        </p:txBody>
      </p:sp>
      <p:sp>
        <p:nvSpPr>
          <p:cNvPr id="4" name="Slide Number Placeholder 3">
            <a:extLst>
              <a:ext uri="{FF2B5EF4-FFF2-40B4-BE49-F238E27FC236}">
                <a16:creationId xmlns:a16="http://schemas.microsoft.com/office/drawing/2014/main" id="{229935AF-DDD2-E047-9BA3-3B77DBC449F0}"/>
              </a:ext>
            </a:extLst>
          </p:cNvPr>
          <p:cNvSpPr>
            <a:spLocks noGrp="1"/>
          </p:cNvSpPr>
          <p:nvPr>
            <p:ph type="sldNum" sz="quarter" idx="12"/>
          </p:nvPr>
        </p:nvSpPr>
        <p:spPr/>
        <p:txBody>
          <a:bodyPr/>
          <a:lstStyle/>
          <a:p>
            <a:fld id="{4F51E492-058B-5B4F-BE5A-47CC1B88B7BD}" type="slidenum">
              <a:rPr lang="en-US" smtClean="0"/>
              <a:t>9</a:t>
            </a:fld>
            <a:endParaRPr lang="en-US"/>
          </a:p>
        </p:txBody>
      </p:sp>
    </p:spTree>
    <p:extLst>
      <p:ext uri="{BB962C8B-B14F-4D97-AF65-F5344CB8AC3E}">
        <p14:creationId xmlns:p14="http://schemas.microsoft.com/office/powerpoint/2010/main" val="2507106406"/>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2185</TotalTime>
  <Words>799</Words>
  <Application>Microsoft Macintosh PowerPoint</Application>
  <PresentationFormat>Widescreen</PresentationFormat>
  <Paragraphs>107</Paragraphs>
  <Slides>14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Century</vt:lpstr>
      <vt:lpstr>Century Gothic</vt:lpstr>
      <vt:lpstr>Corbel</vt:lpstr>
      <vt:lpstr>Courier New</vt:lpstr>
      <vt:lpstr>Times New Roman</vt:lpstr>
      <vt:lpstr>Wingdings</vt:lpstr>
      <vt:lpstr>Basis</vt:lpstr>
      <vt:lpstr>Other Instructional Supports for Mathematics Intervention </vt:lpstr>
      <vt:lpstr>Disclaimer</vt:lpstr>
      <vt:lpstr>Engaging the Class</vt:lpstr>
      <vt:lpstr>Large Group</vt:lpstr>
      <vt:lpstr>Large Group (cont.)</vt:lpstr>
      <vt:lpstr>Small Group</vt:lpstr>
      <vt:lpstr>Pairing Students Using the “Split Half”</vt:lpstr>
      <vt:lpstr>PowerPoint Presentation</vt:lpstr>
      <vt:lpstr>Rules for Working in Pairs</vt:lpstr>
      <vt:lpstr>Numbered Heads Together </vt:lpstr>
      <vt:lpstr>Numbered Heads Together (cont.)</vt:lpstr>
      <vt:lpstr>Numbered Heads Together (cont.)</vt:lpstr>
      <vt:lpstr>Numbered Heads Together (cont.)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490</cp:revision>
  <cp:lastPrinted>2022-01-06T20:23:49Z</cp:lastPrinted>
  <dcterms:created xsi:type="dcterms:W3CDTF">2018-06-01T20:47:21Z</dcterms:created>
  <dcterms:modified xsi:type="dcterms:W3CDTF">2022-07-29T22:43:38Z</dcterms:modified>
</cp:coreProperties>
</file>